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73" r:id="rId4"/>
    <p:sldId id="284" r:id="rId5"/>
    <p:sldId id="290" r:id="rId6"/>
    <p:sldId id="291" r:id="rId7"/>
    <p:sldId id="283" r:id="rId8"/>
    <p:sldId id="285" r:id="rId9"/>
    <p:sldId id="287" r:id="rId10"/>
    <p:sldId id="292" r:id="rId11"/>
    <p:sldId id="286" r:id="rId12"/>
    <p:sldId id="289" r:id="rId13"/>
    <p:sldId id="288" r:id="rId1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0B0B1"/>
    <a:srgbClr val="FFD800"/>
    <a:srgbClr val="FFFFFF"/>
    <a:srgbClr val="FBFBFB"/>
    <a:srgbClr val="F0EFEA"/>
    <a:srgbClr val="503311"/>
    <a:srgbClr val="683400"/>
    <a:srgbClr val="422100"/>
    <a:srgbClr val="1E0F00"/>
    <a:srgbClr val="66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46" autoAdjust="0"/>
    <p:restoredTop sz="94296" autoAdjust="0"/>
  </p:normalViewPr>
  <p:slideViewPr>
    <p:cSldViewPr snapToGrid="0">
      <p:cViewPr varScale="1">
        <p:scale>
          <a:sx n="107" d="100"/>
          <a:sy n="107" d="100"/>
        </p:scale>
        <p:origin x="726" y="11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Rix모던고딕 M" panose="02020603020101020101" pitchFamily="18" charset="-127"/>
                <a:ea typeface="Rix모던고딕 M" panose="02020603020101020101" pitchFamily="18" charset="-127"/>
              </a:defRPr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Rix모던고딕 M" panose="02020603020101020101" pitchFamily="18" charset="-127"/>
                <a:ea typeface="Rix모던고딕 M" panose="02020603020101020101" pitchFamily="18" charset="-127"/>
              </a:defRPr>
            </a:lvl1pPr>
          </a:lstStyle>
          <a:p>
            <a:fld id="{F7B726B6-7BA8-48D6-B5CE-EDF1CF7B0A37}" type="datetimeFigureOut">
              <a:rPr lang="ko-KR" altLang="en-US" smtClean="0"/>
              <a:pPr/>
              <a:t>2023-05-16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Rix모던고딕 M" panose="02020603020101020101" pitchFamily="18" charset="-127"/>
                <a:ea typeface="Rix모던고딕 M" panose="02020603020101020101" pitchFamily="18" charset="-127"/>
              </a:defRPr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Rix모던고딕 M" panose="02020603020101020101" pitchFamily="18" charset="-127"/>
                <a:ea typeface="Rix모던고딕 M" panose="02020603020101020101" pitchFamily="18" charset="-127"/>
              </a:defRPr>
            </a:lvl1pPr>
          </a:lstStyle>
          <a:p>
            <a:fld id="{7EEA03D7-7D16-4908-B797-531E9C36716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78651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Rix모던고딕 M" panose="02020603020101020101" pitchFamily="18" charset="-127"/>
        <a:ea typeface="Rix모던고딕 M" panose="02020603020101020101" pitchFamily="18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Rix모던고딕 M" panose="02020603020101020101" pitchFamily="18" charset="-127"/>
        <a:ea typeface="Rix모던고딕 M" panose="02020603020101020101" pitchFamily="18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Rix모던고딕 M" panose="02020603020101020101" pitchFamily="18" charset="-127"/>
        <a:ea typeface="Rix모던고딕 M" panose="02020603020101020101" pitchFamily="18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Rix모던고딕 M" panose="02020603020101020101" pitchFamily="18" charset="-127"/>
        <a:ea typeface="Rix모던고딕 M" panose="02020603020101020101" pitchFamily="18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Rix모던고딕 M" panose="02020603020101020101" pitchFamily="18" charset="-127"/>
        <a:ea typeface="Rix모던고딕 M" panose="02020603020101020101" pitchFamily="18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EA03D7-7D16-4908-B797-531E9C367161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73109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EA03D7-7D16-4908-B797-531E9C367161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36321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EA03D7-7D16-4908-B797-531E9C367161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29737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EA03D7-7D16-4908-B797-531E9C367161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23927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EA03D7-7D16-4908-B797-531E9C367161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78543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EA03D7-7D16-4908-B797-531E9C367161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26409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EA03D7-7D16-4908-B797-531E9C367161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21696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EA03D7-7D16-4908-B797-531E9C367161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09642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EA03D7-7D16-4908-B797-531E9C367161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11673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EA03D7-7D16-4908-B797-531E9C367161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476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EA03D7-7D16-4908-B797-531E9C367161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08089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11101908" y="6612166"/>
            <a:ext cx="890067" cy="196850"/>
          </a:xfrm>
          <a:prstGeom prst="rect">
            <a:avLst/>
          </a:prstGeom>
        </p:spPr>
        <p:txBody>
          <a:bodyPr anchor="ctr"/>
          <a:lstStyle>
            <a:lvl1pPr algn="r">
              <a:defRPr sz="1200" b="0" i="0" baseline="0">
                <a:solidFill>
                  <a:schemeClr val="bg1">
                    <a:lumMod val="75000"/>
                  </a:schemeClr>
                </a:solidFill>
                <a:latin typeface="netmarble Medium" panose="02020603020101020101" pitchFamily="18" charset="-127"/>
                <a:ea typeface="netmarble Medium" panose="02020603020101020101" pitchFamily="18" charset="-127"/>
              </a:defRPr>
            </a:lvl1pPr>
          </a:lstStyle>
          <a:p>
            <a:fld id="{BFE398B3-097E-4013-B793-1AF68D872714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831488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4720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000" y="504000"/>
            <a:ext cx="1367793" cy="234697"/>
          </a:xfrm>
          <a:prstGeom prst="rect">
            <a:avLst/>
          </a:prstGeom>
        </p:spPr>
      </p:pic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11101908" y="6612166"/>
            <a:ext cx="890067" cy="196850"/>
          </a:xfrm>
          <a:prstGeom prst="rect">
            <a:avLst/>
          </a:prstGeom>
        </p:spPr>
        <p:txBody>
          <a:bodyPr anchor="ctr"/>
          <a:lstStyle>
            <a:lvl1pPr algn="r">
              <a:defRPr sz="1200" b="0" i="0" baseline="0">
                <a:solidFill>
                  <a:schemeClr val="bg1">
                    <a:lumMod val="75000"/>
                  </a:schemeClr>
                </a:solidFill>
                <a:latin typeface="netmarble Medium" panose="02020603020101020101" pitchFamily="18" charset="-127"/>
                <a:ea typeface="netmarble Medium" panose="02020603020101020101" pitchFamily="18" charset="-127"/>
              </a:defRPr>
            </a:lvl1pPr>
          </a:lstStyle>
          <a:p>
            <a:fld id="{DAF85738-54E4-40E5-945E-F889F45FBE8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268816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77584"/>
            <a:ext cx="12192000" cy="28041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35966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000" y="504000"/>
            <a:ext cx="1367793" cy="234697"/>
          </a:xfrm>
          <a:prstGeom prst="rect">
            <a:avLst/>
          </a:prstGeom>
        </p:spPr>
      </p:pic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11101908" y="6612166"/>
            <a:ext cx="890067" cy="196850"/>
          </a:xfrm>
          <a:prstGeom prst="rect">
            <a:avLst/>
          </a:prstGeom>
        </p:spPr>
        <p:txBody>
          <a:bodyPr anchor="ctr"/>
          <a:lstStyle>
            <a:lvl1pPr algn="r">
              <a:defRPr sz="1200" b="0" i="0" baseline="0">
                <a:solidFill>
                  <a:schemeClr val="bg1">
                    <a:lumMod val="75000"/>
                  </a:schemeClr>
                </a:solidFill>
                <a:latin typeface="netmarble Medium" panose="02020603020101020101" pitchFamily="18" charset="-127"/>
                <a:ea typeface="netmarble Medium" panose="02020603020101020101" pitchFamily="18" charset="-127"/>
              </a:defRPr>
            </a:lvl1pPr>
          </a:lstStyle>
          <a:p>
            <a:fld id="{162B346C-5B75-4F37-A5ED-7654BCC800A4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714615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77584"/>
            <a:ext cx="12192000" cy="28041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359664"/>
          </a:xfrm>
          <a:prstGeom prst="rect">
            <a:avLst/>
          </a:prstGeom>
        </p:spPr>
      </p:pic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11101908" y="6612166"/>
            <a:ext cx="890067" cy="196850"/>
          </a:xfrm>
          <a:prstGeom prst="rect">
            <a:avLst/>
          </a:prstGeom>
        </p:spPr>
        <p:txBody>
          <a:bodyPr anchor="ctr"/>
          <a:lstStyle>
            <a:lvl1pPr algn="r">
              <a:defRPr sz="1200" b="0" i="0" baseline="0">
                <a:solidFill>
                  <a:schemeClr val="bg1">
                    <a:lumMod val="75000"/>
                  </a:schemeClr>
                </a:solidFill>
                <a:latin typeface="netmarble Medium" panose="02020603020101020101" pitchFamily="18" charset="-127"/>
                <a:ea typeface="netmarble Medium" panose="02020603020101020101" pitchFamily="18" charset="-127"/>
              </a:defRPr>
            </a:lvl1pPr>
          </a:lstStyle>
          <a:p>
            <a:fld id="{23601187-BBC3-4DD7-8466-B417C90ED8D1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947460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000" y="504000"/>
            <a:ext cx="1367793" cy="234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561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11101908" y="6612166"/>
            <a:ext cx="890067" cy="196850"/>
          </a:xfrm>
          <a:prstGeom prst="rect">
            <a:avLst/>
          </a:prstGeom>
        </p:spPr>
        <p:txBody>
          <a:bodyPr anchor="ctr"/>
          <a:lstStyle>
            <a:lvl1pPr algn="r">
              <a:defRPr sz="1200" b="0" i="0" baseline="0">
                <a:solidFill>
                  <a:schemeClr val="bg1">
                    <a:lumMod val="75000"/>
                  </a:schemeClr>
                </a:solidFill>
                <a:latin typeface="netmarble Medium" panose="02020603020101020101" pitchFamily="18" charset="-127"/>
                <a:ea typeface="netmarble Medium" panose="02020603020101020101" pitchFamily="18" charset="-127"/>
              </a:defRPr>
            </a:lvl1pPr>
          </a:lstStyle>
          <a:p>
            <a:fld id="{BFE398B3-097E-4013-B793-1AF68D872714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035904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11101908" y="6612166"/>
            <a:ext cx="890067" cy="196850"/>
          </a:xfrm>
          <a:prstGeom prst="rect">
            <a:avLst/>
          </a:prstGeom>
        </p:spPr>
        <p:txBody>
          <a:bodyPr anchor="ctr"/>
          <a:lstStyle>
            <a:lvl1pPr algn="r">
              <a:defRPr sz="1200" b="0" i="0" baseline="0">
                <a:solidFill>
                  <a:schemeClr val="bg1">
                    <a:lumMod val="75000"/>
                  </a:schemeClr>
                </a:solidFill>
                <a:latin typeface="netmarble Medium" panose="02020603020101020101" pitchFamily="18" charset="-127"/>
                <a:ea typeface="netmarble Medium" panose="02020603020101020101" pitchFamily="18" charset="-127"/>
              </a:defRPr>
            </a:lvl1pPr>
          </a:lstStyle>
          <a:p>
            <a:fld id="{DAF85738-54E4-40E5-945E-F889F45FBE8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002096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11101908" y="6612166"/>
            <a:ext cx="890067" cy="196850"/>
          </a:xfrm>
          <a:prstGeom prst="rect">
            <a:avLst/>
          </a:prstGeom>
        </p:spPr>
        <p:txBody>
          <a:bodyPr anchor="ctr"/>
          <a:lstStyle>
            <a:lvl1pPr algn="r">
              <a:defRPr sz="1200" b="0" i="0" baseline="0">
                <a:solidFill>
                  <a:schemeClr val="bg1">
                    <a:lumMod val="75000"/>
                  </a:schemeClr>
                </a:solidFill>
                <a:latin typeface="netmarble Medium" panose="02020603020101020101" pitchFamily="18" charset="-127"/>
                <a:ea typeface="netmarble Medium" panose="02020603020101020101" pitchFamily="18" charset="-127"/>
              </a:defRPr>
            </a:lvl1pPr>
          </a:lstStyle>
          <a:p>
            <a:fld id="{162B346C-5B75-4F37-A5ED-7654BCC800A4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9730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11101908" y="6612166"/>
            <a:ext cx="890067" cy="196850"/>
          </a:xfrm>
          <a:prstGeom prst="rect">
            <a:avLst/>
          </a:prstGeom>
        </p:spPr>
        <p:txBody>
          <a:bodyPr anchor="ctr"/>
          <a:lstStyle>
            <a:lvl1pPr algn="r">
              <a:defRPr sz="1200" b="0" i="0" baseline="0">
                <a:solidFill>
                  <a:schemeClr val="bg1">
                    <a:lumMod val="75000"/>
                  </a:schemeClr>
                </a:solidFill>
                <a:latin typeface="netmarble Medium" panose="02020603020101020101" pitchFamily="18" charset="-127"/>
                <a:ea typeface="netmarble Medium" panose="02020603020101020101" pitchFamily="18" charset="-127"/>
              </a:defRPr>
            </a:lvl1pPr>
          </a:lstStyle>
          <a:p>
            <a:fld id="{23601187-BBC3-4DD7-8466-B417C90ED8D1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664592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027413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77" r:id="rId2"/>
    <p:sldLayoutId id="2147483660" r:id="rId3"/>
    <p:sldLayoutId id="2147483667" r:id="rId4"/>
    <p:sldLayoutId id="2147483674" r:id="rId5"/>
    <p:sldLayoutId id="2147483678" r:id="rId6"/>
    <p:sldLayoutId id="2147483679" r:id="rId7"/>
    <p:sldLayoutId id="2147483680" r:id="rId8"/>
    <p:sldLayoutId id="2147483681" r:id="rId9"/>
    <p:sldLayoutId id="2147483682" r:id="rId10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slide" Target="slide10.xml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png"/><Relationship Id="rId5" Type="http://schemas.openxmlformats.org/officeDocument/2006/relationships/image" Target="../media/image12.png"/><Relationship Id="rId4" Type="http://schemas.openxmlformats.org/officeDocument/2006/relationships/image" Target="../media/image13.png"/><Relationship Id="rId9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10.xml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slide" Target="slide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2988571" y="726236"/>
            <a:ext cx="8762443" cy="169277"/>
            <a:chOff x="2988571" y="726236"/>
            <a:chExt cx="8762443" cy="169277"/>
          </a:xfrm>
        </p:grpSpPr>
        <p:sp>
          <p:nvSpPr>
            <p:cNvPr id="2" name="TextBox 9"/>
            <p:cNvSpPr txBox="1">
              <a:spLocks noChangeArrowheads="1"/>
            </p:cNvSpPr>
            <p:nvPr/>
          </p:nvSpPr>
          <p:spPr bwMode="auto">
            <a:xfrm>
              <a:off x="2988571" y="726236"/>
              <a:ext cx="2377789" cy="1692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 anchor="b">
              <a:spAutoFit/>
            </a:bodyPr>
            <a:lstStyle/>
            <a:p>
              <a:pPr>
                <a:defRPr/>
              </a:pPr>
              <a:r>
                <a:rPr kumimoji="0" lang="ko-KR" altLang="en-US" sz="1100" kern="1800" spc="-70">
                  <a:solidFill>
                    <a:srgbClr val="6C6560"/>
                  </a:solidFill>
                  <a:latin typeface="netmarble Medium" panose="02020603020101020101" pitchFamily="18" charset="-127"/>
                  <a:ea typeface="netmarble Medium" panose="02020603020101020101" pitchFamily="18" charset="-127"/>
                </a:rPr>
                <a:t>넷마블</a:t>
              </a:r>
              <a:endParaRPr kumimoji="0" lang="ko-KR" altLang="en-US" sz="1100" kern="1800" spc="-70" dirty="0">
                <a:solidFill>
                  <a:srgbClr val="6C6560"/>
                </a:solidFill>
                <a:latin typeface="netmarble Medium" panose="02020603020101020101" pitchFamily="18" charset="-127"/>
                <a:ea typeface="netmarble Medium" panose="02020603020101020101" pitchFamily="18" charset="-127"/>
              </a:endParaRPr>
            </a:p>
          </p:txBody>
        </p:sp>
        <p:sp>
          <p:nvSpPr>
            <p:cNvPr id="3" name="TextBox 9"/>
            <p:cNvSpPr txBox="1">
              <a:spLocks noChangeArrowheads="1"/>
            </p:cNvSpPr>
            <p:nvPr/>
          </p:nvSpPr>
          <p:spPr bwMode="auto">
            <a:xfrm>
              <a:off x="5549030" y="726236"/>
              <a:ext cx="2377789" cy="1692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 anchor="b">
              <a:spAutoFit/>
            </a:bodyPr>
            <a:lstStyle/>
            <a:p>
              <a:pPr>
                <a:defRPr/>
              </a:pPr>
              <a:r>
                <a:rPr lang="en-US" altLang="ko-KR" sz="1100" kern="1800" spc="-70">
                  <a:solidFill>
                    <a:srgbClr val="6C6560"/>
                  </a:solidFill>
                  <a:latin typeface="netmarble Medium" panose="02020603020101020101" pitchFamily="18" charset="-127"/>
                  <a:ea typeface="netmarble Medium" panose="02020603020101020101" pitchFamily="18" charset="-127"/>
                </a:rPr>
                <a:t>D1</a:t>
              </a:r>
              <a:r>
                <a:rPr kumimoji="0" lang="ko-KR" altLang="en-US" sz="1100" kern="1800" spc="-70">
                  <a:solidFill>
                    <a:srgbClr val="6C6560"/>
                  </a:solidFill>
                  <a:latin typeface="netmarble Medium" panose="02020603020101020101" pitchFamily="18" charset="-127"/>
                  <a:ea typeface="netmarble Medium" panose="02020603020101020101" pitchFamily="18" charset="-127"/>
                </a:rPr>
                <a:t>사업부</a:t>
              </a:r>
              <a:endParaRPr kumimoji="0" lang="ko-KR" altLang="en-US" sz="1100" kern="1800" spc="-70" dirty="0">
                <a:solidFill>
                  <a:srgbClr val="6C6560"/>
                </a:solidFill>
                <a:latin typeface="netmarble Medium" panose="02020603020101020101" pitchFamily="18" charset="-127"/>
                <a:ea typeface="netmarble Medium" panose="02020603020101020101" pitchFamily="18" charset="-127"/>
              </a:endParaRPr>
            </a:p>
          </p:txBody>
        </p:sp>
        <p:sp>
          <p:nvSpPr>
            <p:cNvPr id="5" name="TextBox 9"/>
            <p:cNvSpPr txBox="1">
              <a:spLocks noChangeArrowheads="1"/>
            </p:cNvSpPr>
            <p:nvPr/>
          </p:nvSpPr>
          <p:spPr bwMode="auto">
            <a:xfrm>
              <a:off x="8124083" y="726236"/>
              <a:ext cx="1717266" cy="1692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 anchor="b">
              <a:spAutoFit/>
            </a:bodyPr>
            <a:lstStyle/>
            <a:p>
              <a:pPr>
                <a:defRPr/>
              </a:pPr>
              <a:r>
                <a:rPr kumimoji="0" lang="en-US" altLang="ko-KR" sz="1100" kern="1800" smtClean="0">
                  <a:solidFill>
                    <a:srgbClr val="6C6560"/>
                  </a:solidFill>
                  <a:latin typeface="netmarble Medium" panose="02020603020101020101" pitchFamily="18" charset="-127"/>
                  <a:ea typeface="netmarble Medium" panose="02020603020101020101" pitchFamily="18" charset="-127"/>
                </a:rPr>
                <a:t>23.05.16</a:t>
              </a:r>
              <a:endParaRPr kumimoji="0" lang="ko-KR" altLang="en-US" sz="1100" kern="1800" dirty="0">
                <a:solidFill>
                  <a:srgbClr val="6C6560"/>
                </a:solidFill>
                <a:latin typeface="netmarble Medium" panose="02020603020101020101" pitchFamily="18" charset="-127"/>
                <a:ea typeface="netmarble Medium" panose="02020603020101020101" pitchFamily="18" charset="-127"/>
              </a:endParaRPr>
            </a:p>
          </p:txBody>
        </p:sp>
        <p:sp>
          <p:nvSpPr>
            <p:cNvPr id="6" name="TextBox 9"/>
            <p:cNvSpPr txBox="1">
              <a:spLocks noChangeArrowheads="1"/>
            </p:cNvSpPr>
            <p:nvPr/>
          </p:nvSpPr>
          <p:spPr bwMode="auto">
            <a:xfrm>
              <a:off x="10033748" y="726236"/>
              <a:ext cx="1717266" cy="1692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 anchor="b">
              <a:spAutoFit/>
            </a:bodyPr>
            <a:lstStyle/>
            <a:p>
              <a:pPr>
                <a:defRPr/>
              </a:pPr>
              <a:r>
                <a:rPr lang="ko-KR" altLang="en-US" sz="1100" kern="1800" dirty="0">
                  <a:solidFill>
                    <a:srgbClr val="6C6560"/>
                  </a:solidFill>
                  <a:latin typeface="netmarble Medium" panose="02020603020101020101" pitchFamily="18" charset="-127"/>
                  <a:ea typeface="netmarble Medium" panose="02020603020101020101" pitchFamily="18" charset="-127"/>
                </a:rPr>
                <a:t>영구</a:t>
              </a:r>
            </a:p>
          </p:txBody>
        </p:sp>
      </p:grpSp>
      <p:sp>
        <p:nvSpPr>
          <p:cNvPr id="8" name="TextBox 9"/>
          <p:cNvSpPr txBox="1">
            <a:spLocks noChangeArrowheads="1"/>
          </p:cNvSpPr>
          <p:nvPr/>
        </p:nvSpPr>
        <p:spPr bwMode="auto">
          <a:xfrm>
            <a:off x="1491915" y="2024345"/>
            <a:ext cx="9180095" cy="677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3800" kern="1100" spc="-200" dirty="0">
                <a:solidFill>
                  <a:srgbClr val="5D4C41"/>
                </a:solidFill>
                <a:latin typeface="netmarble Bold" panose="02020803020101020101" pitchFamily="18" charset="-127"/>
                <a:ea typeface="netmarble Bold" panose="02020803020101020101" pitchFamily="18" charset="-127"/>
              </a:rPr>
              <a:t>[</a:t>
            </a:r>
            <a:r>
              <a:rPr lang="ko-KR" altLang="en-US" sz="3800" kern="1100" spc="-200" dirty="0" err="1">
                <a:solidFill>
                  <a:srgbClr val="5D4C41"/>
                </a:solidFill>
                <a:latin typeface="netmarble Bold" panose="02020803020101020101" pitchFamily="18" charset="-127"/>
                <a:ea typeface="netmarble Bold" panose="02020803020101020101" pitchFamily="18" charset="-127"/>
              </a:rPr>
              <a:t>레볼루션</a:t>
            </a:r>
            <a:r>
              <a:rPr lang="ko-KR" altLang="en-US" sz="3800" kern="1100" spc="-200" dirty="0">
                <a:solidFill>
                  <a:srgbClr val="5D4C41"/>
                </a:solidFill>
                <a:latin typeface="netmarble Bold" panose="02020803020101020101" pitchFamily="18" charset="-127"/>
                <a:ea typeface="netmarble Bold" panose="02020803020101020101" pitchFamily="18" charset="-127"/>
              </a:rPr>
              <a:t> 국내</a:t>
            </a:r>
            <a:r>
              <a:rPr lang="en-US" altLang="ko-KR" sz="3800" kern="1100" spc="-200">
                <a:solidFill>
                  <a:srgbClr val="5D4C41"/>
                </a:solidFill>
                <a:latin typeface="netmarble Bold" panose="02020803020101020101" pitchFamily="18" charset="-127"/>
                <a:ea typeface="netmarble Bold" panose="02020803020101020101" pitchFamily="18" charset="-127"/>
              </a:rPr>
              <a:t>] </a:t>
            </a:r>
            <a:r>
              <a:rPr lang="ko-KR" altLang="en-US" sz="3800" kern="1100" spc="-200">
                <a:solidFill>
                  <a:srgbClr val="5D4C41"/>
                </a:solidFill>
                <a:latin typeface="netmarble Bold" panose="02020803020101020101" pitchFamily="18" charset="-127"/>
                <a:ea typeface="netmarble Bold" panose="02020803020101020101" pitchFamily="18" charset="-127"/>
              </a:rPr>
              <a:t>웹상점 템플릿 요청</a:t>
            </a:r>
            <a:endParaRPr lang="ko-KR" altLang="en-US" sz="3800" kern="1100" spc="-200" dirty="0">
              <a:solidFill>
                <a:srgbClr val="5D4C41"/>
              </a:solidFill>
              <a:latin typeface="netmarble Bold" panose="02020803020101020101" pitchFamily="18" charset="-127"/>
              <a:ea typeface="netmarble Bold" panose="020208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28121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01187-BBC3-4DD7-8466-B417C90ED8D1}" type="slidenum">
              <a:rPr lang="ko-KR" altLang="en-US" smtClean="0"/>
              <a:pPr/>
              <a:t>10</a:t>
            </a:fld>
            <a:endParaRPr lang="ko-KR" alt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0" y="181090"/>
            <a:ext cx="37962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smtClean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6. </a:t>
            </a:r>
            <a:r>
              <a:rPr lang="ko-KR" altLang="en-US" sz="2000" b="1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상품 프로모션 영역 </a:t>
            </a:r>
            <a:r>
              <a:rPr lang="en-US" altLang="ko-KR" sz="2000" b="1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- </a:t>
            </a:r>
            <a:r>
              <a:rPr lang="ko-KR" altLang="en-US" sz="2000" b="1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희망 사항 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40860" y="581201"/>
            <a:ext cx="12110281" cy="5935009"/>
            <a:chOff x="39554" y="581201"/>
            <a:chExt cx="12110281" cy="5935009"/>
          </a:xfrm>
        </p:grpSpPr>
        <p:sp>
          <p:nvSpPr>
            <p:cNvPr id="23" name="직사각형 22"/>
            <p:cNvSpPr/>
            <p:nvPr/>
          </p:nvSpPr>
          <p:spPr>
            <a:xfrm>
              <a:off x="39554" y="581201"/>
              <a:ext cx="7625322" cy="5935009"/>
            </a:xfrm>
            <a:prstGeom prst="rect">
              <a:avLst/>
            </a:prstGeom>
            <a:noFill/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Rix모던고딕 M" panose="02020603020101020101" pitchFamily="18" charset="-127"/>
                <a:ea typeface="Rix모던고딕 M" panose="02020603020101020101" pitchFamily="18" charset="-127"/>
              </a:endParaRP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7663954" y="581201"/>
              <a:ext cx="4485881" cy="5935009"/>
            </a:xfrm>
            <a:prstGeom prst="rect">
              <a:avLst/>
            </a:prstGeom>
            <a:noFill/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Rix모던고딕 M" panose="02020603020101020101" pitchFamily="18" charset="-127"/>
                <a:ea typeface="Rix모던고딕 M" panose="02020603020101020101" pitchFamily="18" charset="-127"/>
              </a:endParaRPr>
            </a:p>
          </p:txBody>
        </p:sp>
      </p:grpSp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8881801"/>
              </p:ext>
            </p:extLst>
          </p:nvPr>
        </p:nvGraphicFramePr>
        <p:xfrm>
          <a:off x="7726888" y="646516"/>
          <a:ext cx="4364842" cy="1127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9512">
                  <a:extLst>
                    <a:ext uri="{9D8B030D-6E8A-4147-A177-3AD203B41FA5}">
                      <a16:colId xmlns:a16="http://schemas.microsoft.com/office/drawing/2014/main" val="3666573225"/>
                    </a:ext>
                  </a:extLst>
                </a:gridCol>
                <a:gridCol w="4065330">
                  <a:extLst>
                    <a:ext uri="{9D8B030D-6E8A-4147-A177-3AD203B41FA5}">
                      <a16:colId xmlns:a16="http://schemas.microsoft.com/office/drawing/2014/main" val="3872606723"/>
                    </a:ext>
                  </a:extLst>
                </a:gridCol>
              </a:tblGrid>
              <a:tr h="2863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Rix모던고딕 M" panose="02020603020101020101" pitchFamily="18" charset="-127"/>
                          <a:ea typeface="Rix모던고딕 M" panose="02020603020101020101" pitchFamily="18" charset="-127"/>
                        </a:rPr>
                        <a:t>1</a:t>
                      </a:r>
                      <a:endParaRPr lang="ko-KR" altLang="en-US" sz="1400" dirty="0">
                        <a:latin typeface="Rix모던고딕 M" panose="02020603020101020101" pitchFamily="18" charset="-127"/>
                        <a:ea typeface="Rix모던고딕 M" panose="0202060302010102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smtClean="0">
                          <a:solidFill>
                            <a:schemeClr val="tx1"/>
                          </a:solidFill>
                          <a:latin typeface="Rix모던고딕 M" panose="02020603020101020101" pitchFamily="18" charset="-127"/>
                          <a:ea typeface="Rix모던고딕 M" panose="02020603020101020101" pitchFamily="18" charset="-127"/>
                        </a:rPr>
                        <a:t>웹뷰 영역 희망 </a:t>
                      </a:r>
                      <a:r>
                        <a:rPr lang="en-US" altLang="ko-KR" sz="1200" b="1" smtClean="0">
                          <a:solidFill>
                            <a:schemeClr val="tx1"/>
                          </a:solidFill>
                          <a:latin typeface="Rix모던고딕 M" panose="02020603020101020101" pitchFamily="18" charset="-127"/>
                          <a:ea typeface="Rix모던고딕 M" panose="02020603020101020101" pitchFamily="18" charset="-127"/>
                          <a:hlinkClick r:id="rId3" action="ppaction://hlinksldjump"/>
                        </a:rPr>
                        <a:t>(10p</a:t>
                      </a:r>
                      <a:r>
                        <a:rPr lang="ko-KR" altLang="en-US" sz="1200" b="1" smtClean="0">
                          <a:solidFill>
                            <a:schemeClr val="tx1"/>
                          </a:solidFill>
                          <a:latin typeface="Rix모던고딕 M" panose="02020603020101020101" pitchFamily="18" charset="-127"/>
                          <a:ea typeface="Rix모던고딕 M" panose="02020603020101020101" pitchFamily="18" charset="-127"/>
                          <a:hlinkClick r:id="rId3" action="ppaction://hlinksldjump"/>
                        </a:rPr>
                        <a:t>에 자세히 서술</a:t>
                      </a:r>
                      <a:r>
                        <a:rPr lang="en-US" altLang="ko-KR" sz="1200" b="1" smtClean="0">
                          <a:solidFill>
                            <a:schemeClr val="tx1"/>
                          </a:solidFill>
                          <a:latin typeface="Rix모던고딕 M" panose="02020603020101020101" pitchFamily="18" charset="-127"/>
                          <a:ea typeface="Rix모던고딕 M" panose="02020603020101020101" pitchFamily="18" charset="-127"/>
                          <a:hlinkClick r:id="rId3" action="ppaction://hlinksldjump"/>
                        </a:rPr>
                        <a:t>)</a:t>
                      </a:r>
                      <a:endParaRPr lang="en-US" altLang="ko-KR" sz="1200" b="1" smtClean="0">
                        <a:solidFill>
                          <a:schemeClr val="tx1"/>
                        </a:solidFill>
                        <a:latin typeface="Rix모던고딕 M" panose="02020603020101020101" pitchFamily="18" charset="-127"/>
                        <a:ea typeface="Rix모던고딕 M" panose="02020603020101020101" pitchFamily="18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smtClean="0">
                          <a:solidFill>
                            <a:schemeClr val="tx1"/>
                          </a:solidFill>
                          <a:latin typeface="Rix모던고딕 M" panose="02020603020101020101" pitchFamily="18" charset="-127"/>
                          <a:ea typeface="Rix모던고딕 M" panose="02020603020101020101" pitchFamily="18" charset="-127"/>
                        </a:rPr>
                        <a:t>- </a:t>
                      </a:r>
                      <a:r>
                        <a:rPr lang="ko-KR" altLang="en-US" sz="1200" b="0" smtClean="0">
                          <a:solidFill>
                            <a:schemeClr val="tx1"/>
                          </a:solidFill>
                          <a:latin typeface="Rix모던고딕 M" panose="02020603020101020101" pitchFamily="18" charset="-127"/>
                          <a:ea typeface="Rix모던고딕 M" panose="02020603020101020101" pitchFamily="18" charset="-127"/>
                        </a:rPr>
                        <a:t>클릭 시 상품 상세 페이지로 링크</a:t>
                      </a:r>
                      <a:endParaRPr lang="en-US" altLang="ko-KR" sz="1200" b="0" smtClean="0">
                        <a:solidFill>
                          <a:schemeClr val="tx1"/>
                        </a:solidFill>
                        <a:latin typeface="Rix모던고딕 M" panose="02020603020101020101" pitchFamily="18" charset="-127"/>
                        <a:ea typeface="Rix모던고딕 M" panose="02020603020101020101" pitchFamily="18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200" b="0" smtClean="0">
                          <a:solidFill>
                            <a:schemeClr val="tx1"/>
                          </a:solidFill>
                          <a:latin typeface="Rix모던고딕 M" panose="02020603020101020101" pitchFamily="18" charset="-127"/>
                          <a:ea typeface="Rix모던고딕 M" panose="02020603020101020101" pitchFamily="18" charset="-127"/>
                        </a:rPr>
                        <a:t>양 옆으로 롤링 가능 </a:t>
                      </a:r>
                      <a:r>
                        <a:rPr lang="en-US" altLang="ko-KR" sz="1200" b="0" smtClean="0">
                          <a:solidFill>
                            <a:schemeClr val="tx1"/>
                          </a:solidFill>
                          <a:latin typeface="Rix모던고딕 M" panose="02020603020101020101" pitchFamily="18" charset="-127"/>
                          <a:ea typeface="Rix모던고딕 M" panose="02020603020101020101" pitchFamily="18" charset="-127"/>
                        </a:rPr>
                        <a:t>(</a:t>
                      </a:r>
                      <a:r>
                        <a:rPr lang="ko-KR" altLang="en-US" sz="1200" b="0" smtClean="0">
                          <a:solidFill>
                            <a:schemeClr val="tx1"/>
                          </a:solidFill>
                          <a:latin typeface="Rix모던고딕 M" panose="02020603020101020101" pitchFamily="18" charset="-127"/>
                          <a:ea typeface="Rix모던고딕 M" panose="02020603020101020101" pitchFamily="18" charset="-127"/>
                        </a:rPr>
                        <a:t>드래그 </a:t>
                      </a:r>
                      <a:r>
                        <a:rPr lang="en-US" altLang="ko-KR" sz="1200" b="0" smtClean="0">
                          <a:solidFill>
                            <a:schemeClr val="tx1"/>
                          </a:solidFill>
                          <a:latin typeface="Rix모던고딕 M" panose="02020603020101020101" pitchFamily="18" charset="-127"/>
                          <a:ea typeface="Rix모던고딕 M" panose="02020603020101020101" pitchFamily="18" charset="-127"/>
                        </a:rPr>
                        <a:t>or </a:t>
                      </a:r>
                      <a:r>
                        <a:rPr lang="ko-KR" altLang="en-US" sz="1200" b="0" smtClean="0">
                          <a:solidFill>
                            <a:schemeClr val="tx1"/>
                          </a:solidFill>
                          <a:latin typeface="Rix모던고딕 M" panose="02020603020101020101" pitchFamily="18" charset="-127"/>
                          <a:ea typeface="Rix모던고딕 M" panose="02020603020101020101" pitchFamily="18" charset="-127"/>
                        </a:rPr>
                        <a:t>화살표 클릭</a:t>
                      </a:r>
                      <a:r>
                        <a:rPr lang="en-US" altLang="ko-KR" sz="1200" b="0" smtClean="0">
                          <a:solidFill>
                            <a:schemeClr val="tx1"/>
                          </a:solidFill>
                          <a:latin typeface="Rix모던고딕 M" panose="02020603020101020101" pitchFamily="18" charset="-127"/>
                          <a:ea typeface="Rix모던고딕 M" panose="02020603020101020101" pitchFamily="18" charset="-127"/>
                        </a:rPr>
                        <a:t>)</a:t>
                      </a:r>
                      <a:r>
                        <a:rPr lang="ko-KR" altLang="en-US" sz="1200" b="0" smtClean="0">
                          <a:solidFill>
                            <a:schemeClr val="tx1"/>
                          </a:solidFill>
                          <a:latin typeface="Rix모던고딕 M" panose="02020603020101020101" pitchFamily="18" charset="-127"/>
                          <a:ea typeface="Rix모던고딕 M" panose="02020603020101020101" pitchFamily="18" charset="-127"/>
                        </a:rPr>
                        <a:t> </a:t>
                      </a:r>
                      <a:endParaRPr lang="en-US" altLang="ko-KR" sz="1200" b="0" smtClean="0">
                        <a:solidFill>
                          <a:schemeClr val="tx1"/>
                        </a:solidFill>
                        <a:latin typeface="Rix모던고딕 M" panose="02020603020101020101" pitchFamily="18" charset="-127"/>
                        <a:ea typeface="Rix모던고딕 M" panose="02020603020101020101" pitchFamily="18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200" b="0" smtClean="0">
                          <a:solidFill>
                            <a:schemeClr val="tx1"/>
                          </a:solidFill>
                          <a:latin typeface="Rix모던고딕 M" panose="02020603020101020101" pitchFamily="18" charset="-127"/>
                          <a:ea typeface="Rix모던고딕 M" panose="02020603020101020101" pitchFamily="18" charset="-127"/>
                        </a:rPr>
                        <a:t>1280X194 </a:t>
                      </a:r>
                      <a:r>
                        <a:rPr lang="ko-KR" altLang="en-US" sz="1200" b="0" smtClean="0">
                          <a:solidFill>
                            <a:schemeClr val="tx1"/>
                          </a:solidFill>
                          <a:latin typeface="Rix모던고딕 M" panose="02020603020101020101" pitchFamily="18" charset="-127"/>
                          <a:ea typeface="Rix모던고딕 M" panose="02020603020101020101" pitchFamily="18" charset="-127"/>
                        </a:rPr>
                        <a:t>사이즈 희망 </a:t>
                      </a:r>
                      <a:r>
                        <a:rPr lang="en-US" altLang="ko-KR" sz="1200" b="0" smtClean="0">
                          <a:solidFill>
                            <a:schemeClr val="tx1"/>
                          </a:solidFill>
                          <a:latin typeface="Rix모던고딕 M" panose="02020603020101020101" pitchFamily="18" charset="-127"/>
                          <a:ea typeface="Rix모던고딕 M" panose="02020603020101020101" pitchFamily="18" charset="-127"/>
                        </a:rPr>
                        <a:t>(</a:t>
                      </a:r>
                      <a:r>
                        <a:rPr lang="ko-KR" altLang="en-US" sz="1200" b="0" smtClean="0">
                          <a:solidFill>
                            <a:schemeClr val="tx1"/>
                          </a:solidFill>
                          <a:latin typeface="Rix모던고딕 M" panose="02020603020101020101" pitchFamily="18" charset="-127"/>
                          <a:ea typeface="Rix모던고딕 M" panose="02020603020101020101" pitchFamily="18" charset="-127"/>
                        </a:rPr>
                        <a:t>인게임 동일</a:t>
                      </a:r>
                      <a:r>
                        <a:rPr lang="en-US" altLang="ko-KR" sz="1200" b="0" smtClean="0">
                          <a:solidFill>
                            <a:schemeClr val="tx1"/>
                          </a:solidFill>
                          <a:latin typeface="Rix모던고딕 M" panose="02020603020101020101" pitchFamily="18" charset="-127"/>
                          <a:ea typeface="Rix모던고딕 M" panose="02020603020101020101" pitchFamily="18" charset="-127"/>
                        </a:rPr>
                        <a:t>)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Rix모던고딕 M" panose="02020603020101020101" pitchFamily="18" charset="-127"/>
                        <a:ea typeface="Rix모던고딕 M" panose="0202060302010102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6724440"/>
                  </a:ext>
                </a:extLst>
              </a:tr>
              <a:tr h="2863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Rix모던고딕 M" panose="02020603020101020101" pitchFamily="18" charset="-127"/>
                          <a:ea typeface="Rix모던고딕 M" panose="02020603020101020101" pitchFamily="18" charset="-127"/>
                        </a:rPr>
                        <a:t>2</a:t>
                      </a:r>
                      <a:endParaRPr lang="ko-KR" altLang="en-US" sz="1400" dirty="0">
                        <a:latin typeface="Rix모던고딕 M" panose="02020603020101020101" pitchFamily="18" charset="-127"/>
                        <a:ea typeface="Rix모던고딕 M" panose="0202060302010102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 kern="1200" baseline="0" smtClean="0">
                          <a:solidFill>
                            <a:schemeClr val="tx1"/>
                          </a:solidFill>
                          <a:latin typeface="Rix모던고딕 M" panose="02020603020101020101" pitchFamily="18" charset="-127"/>
                          <a:ea typeface="Rix모던고딕 M" panose="02020603020101020101" pitchFamily="18" charset="-127"/>
                          <a:cs typeface="+mn-cs"/>
                        </a:rPr>
                        <a:t>프로모션 상품 강조 </a:t>
                      </a:r>
                      <a:r>
                        <a:rPr lang="en-US" altLang="ko-KR" sz="1200" b="1" kern="1200" baseline="0" smtClean="0">
                          <a:solidFill>
                            <a:schemeClr val="tx1"/>
                          </a:solidFill>
                          <a:latin typeface="Rix모던고딕 M" panose="02020603020101020101" pitchFamily="18" charset="-127"/>
                          <a:ea typeface="Rix모던고딕 M" panose="02020603020101020101" pitchFamily="18" charset="-127"/>
                          <a:cs typeface="+mn-cs"/>
                        </a:rPr>
                        <a:t>(</a:t>
                      </a:r>
                      <a:r>
                        <a:rPr lang="ko-KR" altLang="en-US" sz="1200" b="1" kern="1200" baseline="0" smtClean="0">
                          <a:solidFill>
                            <a:schemeClr val="tx1"/>
                          </a:solidFill>
                          <a:latin typeface="Rix모던고딕 M" panose="02020603020101020101" pitchFamily="18" charset="-127"/>
                          <a:ea typeface="Rix모던고딕 M" panose="02020603020101020101" pitchFamily="18" charset="-127"/>
                          <a:cs typeface="+mn-cs"/>
                        </a:rPr>
                        <a:t>테두리 강조 </a:t>
                      </a:r>
                      <a:r>
                        <a:rPr lang="en-US" altLang="ko-KR" sz="1200" b="1" kern="1200" baseline="0" smtClean="0">
                          <a:solidFill>
                            <a:schemeClr val="tx1"/>
                          </a:solidFill>
                          <a:latin typeface="Rix모던고딕 M" panose="02020603020101020101" pitchFamily="18" charset="-127"/>
                          <a:ea typeface="Rix모던고딕 M" panose="02020603020101020101" pitchFamily="18" charset="-127"/>
                          <a:cs typeface="+mn-cs"/>
                        </a:rPr>
                        <a:t>or  </a:t>
                      </a:r>
                      <a:r>
                        <a:rPr lang="ko-KR" altLang="en-US" sz="1200" b="1" kern="1200" baseline="0" smtClean="0">
                          <a:solidFill>
                            <a:schemeClr val="tx1"/>
                          </a:solidFill>
                          <a:latin typeface="Rix모던고딕 M" panose="02020603020101020101" pitchFamily="18" charset="-127"/>
                          <a:ea typeface="Rix모던고딕 M" panose="02020603020101020101" pitchFamily="18" charset="-127"/>
                          <a:cs typeface="+mn-cs"/>
                        </a:rPr>
                        <a:t>리본 등</a:t>
                      </a:r>
                      <a:r>
                        <a:rPr lang="en-US" altLang="ko-KR" sz="1200" b="1" kern="1200" baseline="0" smtClean="0">
                          <a:solidFill>
                            <a:schemeClr val="tx1"/>
                          </a:solidFill>
                          <a:latin typeface="Rix모던고딕 M" panose="02020603020101020101" pitchFamily="18" charset="-127"/>
                          <a:ea typeface="Rix모던고딕 M" panose="02020603020101020101" pitchFamily="18" charset="-127"/>
                          <a:cs typeface="+mn-cs"/>
                        </a:rPr>
                        <a:t>) </a:t>
                      </a:r>
                      <a:r>
                        <a:rPr lang="ko-KR" altLang="en-US" sz="1200" b="1" kern="1200" baseline="0" smtClean="0">
                          <a:solidFill>
                            <a:schemeClr val="tx1"/>
                          </a:solidFill>
                          <a:latin typeface="Rix모던고딕 M" panose="02020603020101020101" pitchFamily="18" charset="-127"/>
                          <a:ea typeface="Rix모던고딕 M" panose="02020603020101020101" pitchFamily="18" charset="-127"/>
                          <a:cs typeface="+mn-cs"/>
                        </a:rPr>
                        <a:t> </a:t>
                      </a:r>
                      <a:endParaRPr lang="ko-KR" altLang="en-US" sz="1200" b="1" kern="1200" baseline="0">
                        <a:solidFill>
                          <a:schemeClr val="tx1"/>
                        </a:solidFill>
                        <a:latin typeface="Rix모던고딕 M" panose="02020603020101020101" pitchFamily="18" charset="-127"/>
                        <a:ea typeface="Rix모던고딕 M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63134076"/>
                  </a:ext>
                </a:extLst>
              </a:tr>
            </a:tbl>
          </a:graphicData>
        </a:graphic>
      </p:graphicFrame>
      <p:sp>
        <p:nvSpPr>
          <p:cNvPr id="25" name="직사각형 24">
            <a:extLst>
              <a:ext uri="{FF2B5EF4-FFF2-40B4-BE49-F238E27FC236}">
                <a16:creationId xmlns:a16="http://schemas.microsoft.com/office/drawing/2014/main" id="{1C38F3F1-477C-4C0D-8330-5EE1A2601113}"/>
              </a:ext>
            </a:extLst>
          </p:cNvPr>
          <p:cNvSpPr/>
          <p:nvPr/>
        </p:nvSpPr>
        <p:spPr>
          <a:xfrm>
            <a:off x="376197" y="868841"/>
            <a:ext cx="6840070" cy="3292743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Rix모던고딕 M" panose="02020603020101020101" pitchFamily="18" charset="-127"/>
              <a:ea typeface="Rix모던고딕 M" panose="02020603020101020101" pitchFamily="18" charset="-127"/>
            </a:endParaRP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3622E08A-C3F1-47A3-AB14-035811A26ED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6246"/>
          <a:stretch/>
        </p:blipFill>
        <p:spPr>
          <a:xfrm>
            <a:off x="604273" y="2093097"/>
            <a:ext cx="6470710" cy="2068487"/>
          </a:xfrm>
          <a:prstGeom prst="rect">
            <a:avLst/>
          </a:prstGeom>
        </p:spPr>
      </p:pic>
      <p:grpSp>
        <p:nvGrpSpPr>
          <p:cNvPr id="6" name="그룹 5"/>
          <p:cNvGrpSpPr/>
          <p:nvPr/>
        </p:nvGrpSpPr>
        <p:grpSpPr>
          <a:xfrm>
            <a:off x="476086" y="1006656"/>
            <a:ext cx="6598897" cy="913906"/>
            <a:chOff x="607687" y="1397766"/>
            <a:chExt cx="6598897" cy="913906"/>
          </a:xfrm>
        </p:grpSpPr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0C6FE3BB-ECDC-4401-8263-0567F096E81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83680" y="1397766"/>
              <a:ext cx="6306858" cy="913906"/>
            </a:xfrm>
            <a:prstGeom prst="rect">
              <a:avLst/>
            </a:prstGeom>
          </p:spPr>
        </p:pic>
        <p:sp>
          <p:nvSpPr>
            <p:cNvPr id="12" name="실행 단추: 앞으로 또는 다음 11">
              <a:hlinkClick r:id="" action="ppaction://hlinkshowjump?jump=nextslide" highlightClick="1"/>
            </p:cNvPr>
            <p:cNvSpPr/>
            <p:nvPr/>
          </p:nvSpPr>
          <p:spPr>
            <a:xfrm rot="10800000">
              <a:off x="607687" y="1446699"/>
              <a:ext cx="412319" cy="765895"/>
            </a:xfrm>
            <a:prstGeom prst="actionButtonForwardNex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Rix모던고딕 M" panose="02020603020101020101" pitchFamily="18" charset="-127"/>
                <a:ea typeface="Rix모던고딕 M" panose="02020603020101020101" pitchFamily="18" charset="-127"/>
              </a:endParaRPr>
            </a:p>
          </p:txBody>
        </p:sp>
        <p:sp>
          <p:nvSpPr>
            <p:cNvPr id="13" name="실행 단추: 앞으로 또는 다음 12">
              <a:hlinkClick r:id="" action="ppaction://hlinkshowjump?jump=nextslide" highlightClick="1"/>
            </p:cNvPr>
            <p:cNvSpPr/>
            <p:nvPr/>
          </p:nvSpPr>
          <p:spPr>
            <a:xfrm>
              <a:off x="6794265" y="1491221"/>
              <a:ext cx="412319" cy="765895"/>
            </a:xfrm>
            <a:prstGeom prst="actionButtonForwardNex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Rix모던고딕 M" panose="02020603020101020101" pitchFamily="18" charset="-127"/>
                <a:ea typeface="Rix모던고딕 M" panose="02020603020101020101" pitchFamily="18" charset="-127"/>
              </a:endParaRPr>
            </a:p>
          </p:txBody>
        </p:sp>
      </p:grpSp>
      <p:sp>
        <p:nvSpPr>
          <p:cNvPr id="38" name="타원 37">
            <a:extLst>
              <a:ext uri="{FF2B5EF4-FFF2-40B4-BE49-F238E27FC236}">
                <a16:creationId xmlns:a16="http://schemas.microsoft.com/office/drawing/2014/main" id="{F2BE8CBE-FAA9-45D3-B7EF-380C94EBB94E}"/>
              </a:ext>
            </a:extLst>
          </p:cNvPr>
          <p:cNvSpPr/>
          <p:nvPr/>
        </p:nvSpPr>
        <p:spPr>
          <a:xfrm>
            <a:off x="988295" y="845180"/>
            <a:ext cx="323273" cy="323273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1</a:t>
            </a:r>
            <a:endParaRPr lang="ko-KR" altLang="en-US" sz="1600" dirty="0"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F2BE8CBE-FAA9-45D3-B7EF-380C94EBB94E}"/>
              </a:ext>
            </a:extLst>
          </p:cNvPr>
          <p:cNvSpPr/>
          <p:nvPr/>
        </p:nvSpPr>
        <p:spPr>
          <a:xfrm>
            <a:off x="442636" y="1982889"/>
            <a:ext cx="323273" cy="323273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smtClean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2</a:t>
            </a:r>
            <a:endParaRPr lang="ko-KR" altLang="en-US" sz="1600" dirty="0"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718912" y="2232676"/>
            <a:ext cx="1452624" cy="1521157"/>
          </a:xfrm>
          <a:prstGeom prst="roundRect">
            <a:avLst>
              <a:gd name="adj" fmla="val 6045"/>
            </a:avLst>
          </a:prstGeom>
          <a:noFill/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아래쪽 리본 4"/>
          <p:cNvSpPr/>
          <p:nvPr/>
        </p:nvSpPr>
        <p:spPr>
          <a:xfrm>
            <a:off x="2283690" y="2129105"/>
            <a:ext cx="1520796" cy="297332"/>
          </a:xfrm>
          <a:prstGeom prst="ribbon">
            <a:avLst>
              <a:gd name="adj1" fmla="val 16667"/>
              <a:gd name="adj2" fmla="val 65326"/>
            </a:avLst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/>
              <a:t>HOT</a:t>
            </a:r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07447" y="4127368"/>
            <a:ext cx="4247310" cy="176165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27819" y="2685689"/>
            <a:ext cx="4209822" cy="78423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627772" y="1993566"/>
            <a:ext cx="41585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smtClean="0">
                <a:latin typeface="Rix모던고딕 M" panose="02020603020101020101" pitchFamily="18" charset="-127"/>
                <a:ea typeface="Rix모던고딕 M" panose="02020603020101020101" pitchFamily="18" charset="-127"/>
              </a:rPr>
              <a:t>※ </a:t>
            </a:r>
            <a:r>
              <a:rPr lang="ko-KR" altLang="en-US" sz="1400" smtClean="0">
                <a:latin typeface="Rix모던고딕 M" panose="02020603020101020101" pitchFamily="18" charset="-127"/>
                <a:ea typeface="Rix모던고딕 M" panose="02020603020101020101" pitchFamily="18" charset="-127"/>
              </a:rPr>
              <a:t>관리 공수 감소를 위해 운영툴 세팅 정보 연동 희망  </a:t>
            </a:r>
            <a:endParaRPr lang="ko-KR" altLang="en-US" sz="1400">
              <a:latin typeface="Rix모던고딕 M" panose="02020603020101020101" pitchFamily="18" charset="-127"/>
              <a:ea typeface="Rix모던고딕 M" panose="02020603020101020101" pitchFamily="18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21035" y="2759269"/>
            <a:ext cx="1833722" cy="112969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7725779" y="2358239"/>
            <a:ext cx="21764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smtClean="0">
                <a:latin typeface="Rix모던고딕 M" panose="02020603020101020101" pitchFamily="18" charset="-127"/>
                <a:ea typeface="Rix모던고딕 M" panose="02020603020101020101" pitchFamily="18" charset="-127"/>
              </a:rPr>
              <a:t>[1. </a:t>
            </a:r>
            <a:r>
              <a:rPr lang="ko-KR" altLang="en-US" sz="1200" b="1" smtClean="0">
                <a:latin typeface="Rix모던고딕 M" panose="02020603020101020101" pitchFamily="18" charset="-127"/>
                <a:ea typeface="Rix모던고딕 M" panose="02020603020101020101" pitchFamily="18" charset="-127"/>
              </a:rPr>
              <a:t>웹뷰 운영툴 세팅</a:t>
            </a:r>
            <a:r>
              <a:rPr lang="en-US" altLang="ko-KR" sz="1200" b="1" smtClean="0">
                <a:latin typeface="Rix모던고딕 M" panose="02020603020101020101" pitchFamily="18" charset="-127"/>
                <a:ea typeface="Rix모던고딕 M" panose="02020603020101020101" pitchFamily="18" charset="-127"/>
              </a:rPr>
              <a:t>]</a:t>
            </a:r>
            <a:endParaRPr lang="ko-KR" altLang="en-US" sz="1200" b="1">
              <a:latin typeface="Rix모던고딕 M" panose="02020603020101020101" pitchFamily="18" charset="-127"/>
              <a:ea typeface="Rix모던고딕 M" panose="02020603020101020101" pitchFamily="18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703670" y="3812516"/>
            <a:ext cx="31460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smtClean="0">
                <a:latin typeface="Rix모던고딕 M" panose="02020603020101020101" pitchFamily="18" charset="-127"/>
                <a:ea typeface="Rix모던고딕 M" panose="02020603020101020101" pitchFamily="18" charset="-127"/>
              </a:rPr>
              <a:t>[2. </a:t>
            </a:r>
            <a:r>
              <a:rPr lang="ko-KR" altLang="en-US" sz="1200" b="1" smtClean="0">
                <a:latin typeface="Rix모던고딕 M" panose="02020603020101020101" pitchFamily="18" charset="-127"/>
                <a:ea typeface="Rix모던고딕 M" panose="02020603020101020101" pitchFamily="18" charset="-127"/>
              </a:rPr>
              <a:t>프로모션 상품 강조 운영툴 세팅</a:t>
            </a:r>
            <a:r>
              <a:rPr lang="en-US" altLang="ko-KR" sz="1200" b="1" smtClean="0">
                <a:latin typeface="Rix모던고딕 M" panose="02020603020101020101" pitchFamily="18" charset="-127"/>
                <a:ea typeface="Rix모던고딕 M" panose="02020603020101020101" pitchFamily="18" charset="-127"/>
              </a:rPr>
              <a:t>]</a:t>
            </a:r>
            <a:endParaRPr lang="ko-KR" altLang="en-US" sz="1200" b="1">
              <a:latin typeface="Rix모던고딕 M" panose="02020603020101020101" pitchFamily="18" charset="-127"/>
              <a:ea typeface="Rix모던고딕 M" panose="02020603020101020101" pitchFamily="18" charset="-127"/>
            </a:endParaRPr>
          </a:p>
        </p:txBody>
      </p:sp>
      <p:cxnSp>
        <p:nvCxnSpPr>
          <p:cNvPr id="19" name="직선 화살표 연결선 18"/>
          <p:cNvCxnSpPr/>
          <p:nvPr/>
        </p:nvCxnSpPr>
        <p:spPr>
          <a:xfrm>
            <a:off x="8998143" y="2522340"/>
            <a:ext cx="1422831" cy="6643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9"/>
          <a:srcRect l="19067" t="26518" r="58751" b="39377"/>
          <a:stretch/>
        </p:blipFill>
        <p:spPr>
          <a:xfrm>
            <a:off x="10623368" y="4743426"/>
            <a:ext cx="1347178" cy="1371670"/>
          </a:xfrm>
          <a:prstGeom prst="rect">
            <a:avLst/>
          </a:prstGeom>
        </p:spPr>
      </p:pic>
      <p:cxnSp>
        <p:nvCxnSpPr>
          <p:cNvPr id="30" name="직선 화살표 연결선 29"/>
          <p:cNvCxnSpPr/>
          <p:nvPr/>
        </p:nvCxnSpPr>
        <p:spPr>
          <a:xfrm>
            <a:off x="9214409" y="3984915"/>
            <a:ext cx="1408959" cy="8950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76920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01187-BBC3-4DD7-8466-B417C90ED8D1}" type="slidenum">
              <a:rPr lang="ko-KR" altLang="en-US" smtClean="0"/>
              <a:pPr/>
              <a:t>11</a:t>
            </a:fld>
            <a:endParaRPr lang="ko-KR" alt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0" y="181090"/>
            <a:ext cx="20329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smtClean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7. </a:t>
            </a:r>
            <a:r>
              <a:rPr lang="ko-KR" altLang="en-US" sz="2000" b="1">
                <a:latin typeface="Rix모던고딕 B" panose="02020603020101020101" pitchFamily="18" charset="-127"/>
                <a:ea typeface="Rix모던고딕 B" panose="02020603020101020101" pitchFamily="18" charset="-127"/>
              </a:rPr>
              <a:t>상품 노출 정책 </a:t>
            </a:r>
            <a:endParaRPr lang="ko-KR" altLang="en-US" sz="2000" b="1" dirty="0"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40860" y="581201"/>
            <a:ext cx="12110281" cy="5935009"/>
            <a:chOff x="39554" y="581201"/>
            <a:chExt cx="12110281" cy="5935009"/>
          </a:xfrm>
        </p:grpSpPr>
        <p:sp>
          <p:nvSpPr>
            <p:cNvPr id="23" name="직사각형 22"/>
            <p:cNvSpPr/>
            <p:nvPr/>
          </p:nvSpPr>
          <p:spPr>
            <a:xfrm>
              <a:off x="39554" y="581201"/>
              <a:ext cx="7625322" cy="5935009"/>
            </a:xfrm>
            <a:prstGeom prst="rect">
              <a:avLst/>
            </a:prstGeom>
            <a:noFill/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Rix모던고딕 M" panose="02020603020101020101" pitchFamily="18" charset="-127"/>
                <a:ea typeface="Rix모던고딕 M" panose="02020603020101020101" pitchFamily="18" charset="-127"/>
              </a:endParaRP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7663954" y="581201"/>
              <a:ext cx="4485881" cy="5935009"/>
            </a:xfrm>
            <a:prstGeom prst="rect">
              <a:avLst/>
            </a:prstGeom>
            <a:noFill/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Rix모던고딕 M" panose="02020603020101020101" pitchFamily="18" charset="-127"/>
                <a:ea typeface="Rix모던고딕 M" panose="02020603020101020101" pitchFamily="18" charset="-127"/>
              </a:endParaRPr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114300" y="646516"/>
            <a:ext cx="7210425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>
                <a:solidFill>
                  <a:srgbClr val="FF0000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(</a:t>
            </a:r>
            <a:r>
              <a:rPr lang="ko-KR" altLang="en-US" sz="1400" b="1">
                <a:solidFill>
                  <a:srgbClr val="FF0000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보완 예정</a:t>
            </a:r>
            <a:r>
              <a:rPr lang="en-US" altLang="ko-KR" sz="1400" b="1">
                <a:solidFill>
                  <a:srgbClr val="FF0000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)</a:t>
            </a:r>
          </a:p>
          <a:p>
            <a:pPr marL="342900" indent="-342900">
              <a:buAutoNum type="arabicPeriod"/>
            </a:pPr>
            <a:endParaRPr lang="en-US" altLang="ko-KR" sz="1400">
              <a:latin typeface="Rix모던고딕 M" panose="02020603020101020101" pitchFamily="18" charset="-127"/>
              <a:ea typeface="Rix모던고딕 M" panose="02020603020101020101" pitchFamily="18" charset="-127"/>
            </a:endParaRPr>
          </a:p>
          <a:p>
            <a:pPr marL="342900" indent="-342900">
              <a:buAutoNum type="arabicPeriod"/>
            </a:pPr>
            <a:endParaRPr lang="en-US" altLang="ko-KR" sz="1400">
              <a:latin typeface="Rix모던고딕 M" panose="02020603020101020101" pitchFamily="18" charset="-127"/>
              <a:ea typeface="Rix모던고딕 M" panose="0202060302010102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sz="1400" b="1">
                <a:solidFill>
                  <a:srgbClr val="FF0000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미로그인 시 전체 상품 노출 </a:t>
            </a:r>
            <a:r>
              <a:rPr lang="en-US" altLang="ko-KR" sz="1400" b="1">
                <a:solidFill>
                  <a:srgbClr val="FF0000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/ </a:t>
            </a:r>
            <a:r>
              <a:rPr lang="ko-KR" altLang="en-US" sz="1400" b="1">
                <a:solidFill>
                  <a:srgbClr val="FF0000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로그인 시 캐릭터별 구매 가능한 상품만 노출</a:t>
            </a:r>
            <a:r>
              <a:rPr lang="ko-KR" altLang="en-US" sz="1400">
                <a:latin typeface="Rix모던고딕 M" panose="02020603020101020101" pitchFamily="18" charset="-127"/>
                <a:ea typeface="Rix모던고딕 M" panose="02020603020101020101" pitchFamily="18" charset="-127"/>
              </a:rPr>
              <a:t>합니다</a:t>
            </a:r>
            <a:r>
              <a:rPr lang="en-US" altLang="ko-KR" sz="1400">
                <a:latin typeface="Rix모던고딕 M" panose="02020603020101020101" pitchFamily="18" charset="-127"/>
                <a:ea typeface="Rix모던고딕 M" panose="02020603020101020101" pitchFamily="18" charset="-127"/>
              </a:rPr>
              <a:t>. </a:t>
            </a:r>
            <a:br>
              <a:rPr lang="en-US" altLang="ko-KR" sz="1400">
                <a:latin typeface="Rix모던고딕 M" panose="02020603020101020101" pitchFamily="18" charset="-127"/>
                <a:ea typeface="Rix모던고딕 M" panose="02020603020101020101" pitchFamily="18" charset="-127"/>
              </a:rPr>
            </a:br>
            <a:r>
              <a:rPr lang="en-US" altLang="ko-KR" sz="1400">
                <a:latin typeface="Rix모던고딕 M" panose="02020603020101020101" pitchFamily="18" charset="-127"/>
                <a:ea typeface="Rix모던고딕 M" panose="02020603020101020101" pitchFamily="18" charset="-127"/>
              </a:rPr>
              <a:t>- </a:t>
            </a:r>
            <a:r>
              <a:rPr lang="ko-KR" altLang="en-US" sz="1400">
                <a:latin typeface="Rix모던고딕 M" panose="02020603020101020101" pitchFamily="18" charset="-127"/>
                <a:ea typeface="Rix모던고딕 M" panose="02020603020101020101" pitchFamily="18" charset="-127"/>
              </a:rPr>
              <a:t>모바일과 구매 가능한 조건은 동일합니다</a:t>
            </a:r>
            <a:r>
              <a:rPr lang="en-US" altLang="ko-KR" sz="1400">
                <a:latin typeface="Rix모던고딕 M" panose="02020603020101020101" pitchFamily="18" charset="-127"/>
                <a:ea typeface="Rix모던고딕 M" panose="02020603020101020101" pitchFamily="18" charset="-127"/>
              </a:rPr>
              <a:t>. </a:t>
            </a:r>
            <a:br>
              <a:rPr lang="en-US" altLang="ko-KR" sz="1400">
                <a:latin typeface="Rix모던고딕 M" panose="02020603020101020101" pitchFamily="18" charset="-127"/>
                <a:ea typeface="Rix모던고딕 M" panose="02020603020101020101" pitchFamily="18" charset="-127"/>
              </a:rPr>
            </a:br>
            <a:r>
              <a:rPr lang="en-US" altLang="ko-KR" sz="1400">
                <a:latin typeface="Rix모던고딕 M" panose="02020603020101020101" pitchFamily="18" charset="-127"/>
                <a:ea typeface="Rix모던고딕 M" panose="02020603020101020101" pitchFamily="18" charset="-127"/>
              </a:rPr>
              <a:t>- </a:t>
            </a:r>
            <a:r>
              <a:rPr lang="ko-KR" altLang="en-US" sz="1400">
                <a:latin typeface="Rix모던고딕 M" panose="02020603020101020101" pitchFamily="18" charset="-127"/>
                <a:ea typeface="Rix모던고딕 M" panose="02020603020101020101" pitchFamily="18" charset="-127"/>
              </a:rPr>
              <a:t>구매 불가능한 경우</a:t>
            </a:r>
            <a:r>
              <a:rPr lang="en-US" altLang="ko-KR" sz="1400">
                <a:latin typeface="Rix모던고딕 M" panose="02020603020101020101" pitchFamily="18" charset="-127"/>
                <a:ea typeface="Rix모던고딕 M" panose="02020603020101020101" pitchFamily="18" charset="-127"/>
              </a:rPr>
              <a:t>: </a:t>
            </a:r>
            <a:r>
              <a:rPr lang="ko-KR" altLang="en-US" sz="1400">
                <a:latin typeface="Rix모던고딕 M" panose="02020603020101020101" pitchFamily="18" charset="-127"/>
                <a:ea typeface="Rix모던고딕 M" panose="02020603020101020101" pitchFamily="18" charset="-127"/>
              </a:rPr>
              <a:t>캐릭터별 구매 가능 횟수 소진</a:t>
            </a:r>
            <a:r>
              <a:rPr lang="en-US" altLang="ko-KR" sz="1400">
                <a:latin typeface="Rix모던고딕 M" panose="02020603020101020101" pitchFamily="18" charset="-127"/>
                <a:ea typeface="Rix모던고딕 M" panose="02020603020101020101" pitchFamily="18" charset="-127"/>
              </a:rPr>
              <a:t>, </a:t>
            </a:r>
            <a:r>
              <a:rPr lang="ko-KR" altLang="en-US" sz="1400">
                <a:latin typeface="Rix모던고딕 M" panose="02020603020101020101" pitchFamily="18" charset="-127"/>
                <a:ea typeface="Rix모던고딕 M" panose="02020603020101020101" pitchFamily="18" charset="-127"/>
              </a:rPr>
              <a:t>레벨 조건 미충족</a:t>
            </a:r>
            <a:r>
              <a:rPr lang="en-US" altLang="ko-KR" sz="1400">
                <a:latin typeface="Rix모던고딕 M" panose="02020603020101020101" pitchFamily="18" charset="-127"/>
                <a:ea typeface="Rix모던고딕 M" panose="02020603020101020101" pitchFamily="18" charset="-127"/>
              </a:rPr>
              <a:t>, </a:t>
            </a:r>
            <a:r>
              <a:rPr lang="ko-KR" altLang="en-US" sz="1400">
                <a:latin typeface="Rix모던고딕 M" panose="02020603020101020101" pitchFamily="18" charset="-127"/>
                <a:ea typeface="Rix모던고딕 M" panose="02020603020101020101" pitchFamily="18" charset="-127"/>
              </a:rPr>
              <a:t>특정 서버 한정 상품</a:t>
            </a:r>
            <a:r>
              <a:rPr lang="en-US" altLang="ko-KR" sz="1400">
                <a:latin typeface="Rix모던고딕 M" panose="02020603020101020101" pitchFamily="18" charset="-127"/>
                <a:ea typeface="Rix모던고딕 M" panose="02020603020101020101" pitchFamily="18" charset="-127"/>
              </a:rPr>
              <a:t>, </a:t>
            </a:r>
            <a:r>
              <a:rPr lang="ko-KR" altLang="en-US" sz="1400">
                <a:latin typeface="Rix모던고딕 M" panose="02020603020101020101" pitchFamily="18" charset="-127"/>
                <a:ea typeface="Rix모던고딕 M" panose="02020603020101020101" pitchFamily="18" charset="-127"/>
              </a:rPr>
              <a:t>스텝업 패키지의 이전단계 미구매</a:t>
            </a:r>
            <a:endParaRPr lang="en-US" altLang="ko-KR" sz="1400">
              <a:latin typeface="Rix모던고딕 M" panose="02020603020101020101" pitchFamily="18" charset="-127"/>
              <a:ea typeface="Rix모던고딕 M" panose="02020603020101020101" pitchFamily="18" charset="-127"/>
            </a:endParaRPr>
          </a:p>
          <a:p>
            <a:pPr marL="342900" indent="-342900">
              <a:buAutoNum type="arabicPeriod"/>
            </a:pPr>
            <a:endParaRPr lang="en-US" altLang="ko-KR" sz="1400">
              <a:latin typeface="Rix모던고딕 M" panose="02020603020101020101" pitchFamily="18" charset="-127"/>
              <a:ea typeface="Rix모던고딕 M" panose="02020603020101020101" pitchFamily="18" charset="-127"/>
            </a:endParaRPr>
          </a:p>
          <a:p>
            <a:pPr marL="342900" indent="-342900">
              <a:buAutoNum type="arabicPeriod"/>
            </a:pPr>
            <a:r>
              <a:rPr lang="en-US" altLang="ko-KR" sz="1400" b="1">
                <a:solidFill>
                  <a:srgbClr val="FF0000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11,000</a:t>
            </a:r>
            <a:r>
              <a:rPr lang="ko-KR" altLang="en-US" sz="1400" b="1">
                <a:solidFill>
                  <a:srgbClr val="FF0000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원 이상</a:t>
            </a:r>
            <a:r>
              <a:rPr lang="ko-KR" altLang="en-US" sz="1400">
                <a:latin typeface="Rix모던고딕 M" panose="02020603020101020101" pitchFamily="18" charset="-127"/>
                <a:ea typeface="Rix모던고딕 M" panose="02020603020101020101" pitchFamily="18" charset="-127"/>
              </a:rPr>
              <a:t>의 </a:t>
            </a:r>
            <a:r>
              <a:rPr lang="ko-KR" altLang="en-US" sz="1400" b="1">
                <a:solidFill>
                  <a:srgbClr val="FF0000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인앱 상품</a:t>
            </a:r>
            <a:r>
              <a:rPr lang="ko-KR" altLang="en-US" sz="1400">
                <a:latin typeface="Rix모던고딕 M" panose="02020603020101020101" pitchFamily="18" charset="-127"/>
                <a:ea typeface="Rix모던고딕 M" panose="02020603020101020101" pitchFamily="18" charset="-127"/>
              </a:rPr>
              <a:t>만 노출합니다</a:t>
            </a:r>
            <a:r>
              <a:rPr lang="en-US" altLang="ko-KR" sz="1400">
                <a:latin typeface="Rix모던고딕 M" panose="02020603020101020101" pitchFamily="18" charset="-127"/>
                <a:ea typeface="Rix모던고딕 M" panose="02020603020101020101" pitchFamily="18" charset="-127"/>
              </a:rPr>
              <a:t>. </a:t>
            </a:r>
            <a:br>
              <a:rPr lang="en-US" altLang="ko-KR" sz="1400">
                <a:latin typeface="Rix모던고딕 M" panose="02020603020101020101" pitchFamily="18" charset="-127"/>
                <a:ea typeface="Rix모던고딕 M" panose="02020603020101020101" pitchFamily="18" charset="-127"/>
              </a:rPr>
            </a:br>
            <a:r>
              <a:rPr lang="en-US" altLang="ko-KR" sz="1400">
                <a:latin typeface="Rix모던고딕 M" panose="02020603020101020101" pitchFamily="18" charset="-127"/>
                <a:ea typeface="Rix모던고딕 M" panose="02020603020101020101" pitchFamily="18" charset="-127"/>
              </a:rPr>
              <a:t>- Shop.xls </a:t>
            </a:r>
            <a:r>
              <a:rPr lang="ko-KR" altLang="en-US" sz="1400">
                <a:latin typeface="Rix모던고딕 M" panose="02020603020101020101" pitchFamily="18" charset="-127"/>
                <a:ea typeface="Rix모던고딕 M" panose="02020603020101020101" pitchFamily="18" charset="-127"/>
              </a:rPr>
              <a:t>내 </a:t>
            </a:r>
            <a:r>
              <a:rPr lang="en-US" altLang="ko-KR" sz="1400">
                <a:latin typeface="Rix모던고딕 M" panose="02020603020101020101" pitchFamily="18" charset="-127"/>
                <a:ea typeface="Rix모던고딕 M" panose="02020603020101020101" pitchFamily="18" charset="-127"/>
              </a:rPr>
              <a:t>CostValue </a:t>
            </a:r>
            <a:r>
              <a:rPr lang="ko-KR" altLang="en-US" sz="1400">
                <a:latin typeface="Rix모던고딕 M" panose="02020603020101020101" pitchFamily="18" charset="-127"/>
                <a:ea typeface="Rix모던고딕 M" panose="02020603020101020101" pitchFamily="18" charset="-127"/>
              </a:rPr>
              <a:t>가 </a:t>
            </a:r>
            <a:r>
              <a:rPr lang="en-US" altLang="ko-KR" sz="1400">
                <a:latin typeface="Rix모던고딕 M" panose="02020603020101020101" pitchFamily="18" charset="-127"/>
                <a:ea typeface="Rix모던고딕 M" panose="02020603020101020101" pitchFamily="18" charset="-127"/>
              </a:rPr>
              <a:t>11,000</a:t>
            </a:r>
            <a:r>
              <a:rPr lang="ko-KR" altLang="en-US" sz="1400">
                <a:latin typeface="Rix모던고딕 M" panose="02020603020101020101" pitchFamily="18" charset="-127"/>
                <a:ea typeface="Rix모던고딕 M" panose="02020603020101020101" pitchFamily="18" charset="-127"/>
              </a:rPr>
              <a:t>원 이상의 상품만 노출</a:t>
            </a:r>
            <a:r>
              <a:rPr lang="en-US" altLang="ko-KR" sz="1400">
                <a:latin typeface="Rix모던고딕 M" panose="02020603020101020101" pitchFamily="18" charset="-127"/>
                <a:ea typeface="Rix모던고딕 M" panose="02020603020101020101" pitchFamily="18" charset="-127"/>
              </a:rPr>
              <a:t/>
            </a:r>
            <a:br>
              <a:rPr lang="en-US" altLang="ko-KR" sz="1400">
                <a:latin typeface="Rix모던고딕 M" panose="02020603020101020101" pitchFamily="18" charset="-127"/>
                <a:ea typeface="Rix모던고딕 M" panose="02020603020101020101" pitchFamily="18" charset="-127"/>
              </a:rPr>
            </a:br>
            <a:r>
              <a:rPr lang="en-US" altLang="ko-KR" sz="1400">
                <a:latin typeface="Rix모던고딕 M" panose="02020603020101020101" pitchFamily="18" charset="-127"/>
                <a:ea typeface="Rix모던고딕 M" panose="02020603020101020101" pitchFamily="18" charset="-127"/>
              </a:rPr>
              <a:t>- Shop.xls </a:t>
            </a:r>
            <a:r>
              <a:rPr lang="ko-KR" altLang="en-US" sz="1400">
                <a:latin typeface="Rix모던고딕 M" panose="02020603020101020101" pitchFamily="18" charset="-127"/>
                <a:ea typeface="Rix모던고딕 M" panose="02020603020101020101" pitchFamily="18" charset="-127"/>
              </a:rPr>
              <a:t>내 </a:t>
            </a:r>
            <a:r>
              <a:rPr lang="en-US" altLang="ko-KR" sz="1400">
                <a:latin typeface="Rix모던고딕 M" panose="02020603020101020101" pitchFamily="18" charset="-127"/>
                <a:ea typeface="Rix모던고딕 M" panose="02020603020101020101" pitchFamily="18" charset="-127"/>
              </a:rPr>
              <a:t>CostType </a:t>
            </a:r>
            <a:r>
              <a:rPr lang="ko-KR" altLang="en-US" sz="1400">
                <a:latin typeface="Rix모던고딕 M" panose="02020603020101020101" pitchFamily="18" charset="-127"/>
                <a:ea typeface="Rix모던고딕 M" panose="02020603020101020101" pitchFamily="18" charset="-127"/>
              </a:rPr>
              <a:t>이 </a:t>
            </a:r>
            <a:r>
              <a:rPr lang="en-US" altLang="ko-KR" sz="1400">
                <a:latin typeface="Rix모던고딕 M" panose="02020603020101020101" pitchFamily="18" charset="-127"/>
                <a:ea typeface="Rix모던고딕 M" panose="02020603020101020101" pitchFamily="18" charset="-127"/>
              </a:rPr>
              <a:t>InAppPurchase</a:t>
            </a:r>
            <a:r>
              <a:rPr lang="ko-KR" altLang="en-US" sz="1400">
                <a:latin typeface="Rix모던고딕 M" panose="02020603020101020101" pitchFamily="18" charset="-127"/>
                <a:ea typeface="Rix모던고딕 M" panose="02020603020101020101" pitchFamily="18" charset="-127"/>
              </a:rPr>
              <a:t>인 상품만 노출 </a:t>
            </a:r>
            <a:r>
              <a:rPr lang="en-US" altLang="ko-KR" sz="1400">
                <a:latin typeface="Rix모던고딕 M" panose="02020603020101020101" pitchFamily="18" charset="-127"/>
                <a:ea typeface="Rix모던고딕 M" panose="02020603020101020101" pitchFamily="18" charset="-127"/>
              </a:rPr>
              <a:t/>
            </a:r>
            <a:br>
              <a:rPr lang="en-US" altLang="ko-KR" sz="1400">
                <a:latin typeface="Rix모던고딕 M" panose="02020603020101020101" pitchFamily="18" charset="-127"/>
                <a:ea typeface="Rix모던고딕 M" panose="02020603020101020101" pitchFamily="18" charset="-127"/>
              </a:rPr>
            </a:br>
            <a:r>
              <a:rPr lang="en-US" altLang="ko-KR" sz="1400">
                <a:latin typeface="Rix모던고딕 M" panose="02020603020101020101" pitchFamily="18" charset="-127"/>
                <a:ea typeface="Rix모던고딕 M" panose="02020603020101020101" pitchFamily="18" charset="-127"/>
              </a:rPr>
              <a:t>  (</a:t>
            </a:r>
            <a:r>
              <a:rPr lang="ko-KR" altLang="en-US" sz="1400">
                <a:latin typeface="Rix모던고딕 M" panose="02020603020101020101" pitchFamily="18" charset="-127"/>
                <a:ea typeface="Rix모던고딕 M" panose="02020603020101020101" pitchFamily="18" charset="-127"/>
              </a:rPr>
              <a:t>블루다이아</a:t>
            </a:r>
            <a:r>
              <a:rPr lang="en-US" altLang="ko-KR" sz="1400">
                <a:latin typeface="Rix모던고딕 M" panose="02020603020101020101" pitchFamily="18" charset="-127"/>
                <a:ea typeface="Rix모던고딕 M" panose="02020603020101020101" pitchFamily="18" charset="-127"/>
              </a:rPr>
              <a:t>/</a:t>
            </a:r>
            <a:r>
              <a:rPr lang="ko-KR" altLang="en-US" sz="1400">
                <a:latin typeface="Rix모던고딕 M" panose="02020603020101020101" pitchFamily="18" charset="-127"/>
                <a:ea typeface="Rix모던고딕 M" panose="02020603020101020101" pitchFamily="18" charset="-127"/>
              </a:rPr>
              <a:t>레드다이아 등으로 구매하는 상품 노출하지 않음</a:t>
            </a:r>
            <a:r>
              <a:rPr lang="en-US" altLang="ko-KR" sz="1400">
                <a:latin typeface="Rix모던고딕 M" panose="02020603020101020101" pitchFamily="18" charset="-127"/>
                <a:ea typeface="Rix모던고딕 M" panose="02020603020101020101" pitchFamily="18" charset="-127"/>
              </a:rPr>
              <a:t>) </a:t>
            </a:r>
            <a:br>
              <a:rPr lang="en-US" altLang="ko-KR" sz="1400">
                <a:latin typeface="Rix모던고딕 M" panose="02020603020101020101" pitchFamily="18" charset="-127"/>
                <a:ea typeface="Rix모던고딕 M" panose="02020603020101020101" pitchFamily="18" charset="-127"/>
              </a:rPr>
            </a:br>
            <a:endParaRPr lang="en-US" altLang="ko-KR" sz="1400">
              <a:latin typeface="Rix모던고딕 M" panose="02020603020101020101" pitchFamily="18" charset="-127"/>
              <a:ea typeface="Rix모던고딕 M" panose="0202060302010102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sz="1400">
                <a:latin typeface="Rix모던고딕 M" panose="02020603020101020101" pitchFamily="18" charset="-127"/>
                <a:ea typeface="Rix모던고딕 M" panose="02020603020101020101" pitchFamily="18" charset="-127"/>
              </a:rPr>
              <a:t>구매 즉시 활성화되는 상품은 우편함 지급할 수 없으므로 노출하지 않습니다</a:t>
            </a:r>
            <a:r>
              <a:rPr lang="en-US" altLang="ko-KR" sz="1400">
                <a:latin typeface="Rix모던고딕 M" panose="02020603020101020101" pitchFamily="18" charset="-127"/>
                <a:ea typeface="Rix모던고딕 M" panose="02020603020101020101" pitchFamily="18" charset="-127"/>
              </a:rPr>
              <a:t>. </a:t>
            </a:r>
            <a:br>
              <a:rPr lang="en-US" altLang="ko-KR" sz="1400">
                <a:latin typeface="Rix모던고딕 M" panose="02020603020101020101" pitchFamily="18" charset="-127"/>
                <a:ea typeface="Rix모던고딕 M" panose="02020603020101020101" pitchFamily="18" charset="-127"/>
              </a:rPr>
            </a:br>
            <a:r>
              <a:rPr lang="en-US" altLang="ko-KR" sz="1400">
                <a:latin typeface="Rix모던고딕 M" panose="02020603020101020101" pitchFamily="18" charset="-127"/>
                <a:ea typeface="Rix모던고딕 M" panose="02020603020101020101" pitchFamily="18" charset="-127"/>
              </a:rPr>
              <a:t>- shop.xls</a:t>
            </a:r>
            <a:r>
              <a:rPr lang="ko-KR" altLang="en-US" sz="1400">
                <a:latin typeface="Rix모던고딕 M" panose="02020603020101020101" pitchFamily="18" charset="-127"/>
                <a:ea typeface="Rix모던고딕 M" panose="02020603020101020101" pitchFamily="18" charset="-127"/>
              </a:rPr>
              <a:t> 내 </a:t>
            </a:r>
            <a:r>
              <a:rPr lang="en-US" altLang="ko-KR" sz="1400">
                <a:latin typeface="Rix모던고딕 M" panose="02020603020101020101" pitchFamily="18" charset="-127"/>
                <a:ea typeface="Rix모던고딕 M" panose="02020603020101020101" pitchFamily="18" charset="-127"/>
              </a:rPr>
              <a:t>ShopType</a:t>
            </a:r>
            <a:r>
              <a:rPr lang="ko-KR" altLang="en-US" sz="1400">
                <a:latin typeface="Rix모던고딕 M" panose="02020603020101020101" pitchFamily="18" charset="-127"/>
                <a:ea typeface="Rix모던고딕 M" panose="02020603020101020101" pitchFamily="18" charset="-127"/>
              </a:rPr>
              <a:t>이 </a:t>
            </a:r>
            <a:r>
              <a:rPr lang="en-US" altLang="ko-KR" sz="1400">
                <a:latin typeface="Rix모던고딕 M" panose="02020603020101020101" pitchFamily="18" charset="-127"/>
                <a:ea typeface="Rix모던고딕 M" panose="02020603020101020101" pitchFamily="18" charset="-127"/>
              </a:rPr>
              <a:t>DailyBenefitShop, AnnuityGrowUp, AnnuityScenario, </a:t>
            </a:r>
            <a:r>
              <a:rPr lang="en-US" altLang="ko-KR" sz="1400" smtClean="0">
                <a:latin typeface="Rix모던고딕 M" panose="02020603020101020101" pitchFamily="18" charset="-127"/>
                <a:ea typeface="Rix모던고딕 M" panose="02020603020101020101" pitchFamily="18" charset="-127"/>
              </a:rPr>
              <a:t>AnnuityGeneral </a:t>
            </a:r>
            <a:r>
              <a:rPr lang="ko-KR" altLang="en-US" sz="1400" smtClean="0">
                <a:latin typeface="Rix모던고딕 M" panose="02020603020101020101" pitchFamily="18" charset="-127"/>
                <a:ea typeface="Rix모던고딕 M" panose="02020603020101020101" pitchFamily="18" charset="-127"/>
              </a:rPr>
              <a:t>인 경우 </a:t>
            </a:r>
            <a:r>
              <a:rPr lang="en-US" altLang="ko-KR" sz="1400" smtClean="0">
                <a:latin typeface="Rix모던고딕 M" panose="02020603020101020101" pitchFamily="18" charset="-127"/>
                <a:ea typeface="Rix모던고딕 M" panose="02020603020101020101" pitchFamily="18" charset="-127"/>
              </a:rPr>
              <a:t>(</a:t>
            </a:r>
            <a:r>
              <a:rPr lang="ko-KR" altLang="en-US" sz="1400" smtClean="0">
                <a:latin typeface="Rix모던고딕 M" panose="02020603020101020101" pitchFamily="18" charset="-127"/>
                <a:ea typeface="Rix모던고딕 M" panose="02020603020101020101" pitchFamily="18" charset="-127"/>
              </a:rPr>
              <a:t>월정액</a:t>
            </a:r>
            <a:r>
              <a:rPr lang="en-US" altLang="ko-KR" sz="1400" smtClean="0">
                <a:latin typeface="Rix모던고딕 M" panose="02020603020101020101" pitchFamily="18" charset="-127"/>
                <a:ea typeface="Rix모던고딕 M" panose="02020603020101020101" pitchFamily="18" charset="-127"/>
              </a:rPr>
              <a:t>/</a:t>
            </a:r>
            <a:r>
              <a:rPr lang="ko-KR" altLang="en-US" sz="1400" smtClean="0">
                <a:latin typeface="Rix모던고딕 M" panose="02020603020101020101" pitchFamily="18" charset="-127"/>
                <a:ea typeface="Rix모던고딕 M" panose="02020603020101020101" pitchFamily="18" charset="-127"/>
              </a:rPr>
              <a:t>꾸러미</a:t>
            </a:r>
            <a:r>
              <a:rPr lang="en-US" altLang="ko-KR" sz="1400">
                <a:latin typeface="Rix모던고딕 M" panose="02020603020101020101" pitchFamily="18" charset="-127"/>
                <a:ea typeface="Rix모던고딕 M" panose="02020603020101020101" pitchFamily="18" charset="-127"/>
              </a:rPr>
              <a:t> </a:t>
            </a:r>
            <a:r>
              <a:rPr lang="ko-KR" altLang="en-US" sz="1400" smtClean="0">
                <a:latin typeface="Rix모던고딕 M" panose="02020603020101020101" pitchFamily="18" charset="-127"/>
                <a:ea typeface="Rix모던고딕 M" panose="02020603020101020101" pitchFamily="18" charset="-127"/>
              </a:rPr>
              <a:t>제외</a:t>
            </a:r>
            <a:r>
              <a:rPr lang="en-US" altLang="ko-KR" sz="1400" smtClean="0">
                <a:latin typeface="Rix모던고딕 M" panose="02020603020101020101" pitchFamily="18" charset="-127"/>
                <a:ea typeface="Rix모던고딕 M" panose="02020603020101020101" pitchFamily="18" charset="-127"/>
              </a:rPr>
              <a:t>)</a:t>
            </a:r>
            <a:br>
              <a:rPr lang="en-US" altLang="ko-KR" sz="1400" smtClean="0">
                <a:latin typeface="Rix모던고딕 M" panose="02020603020101020101" pitchFamily="18" charset="-127"/>
                <a:ea typeface="Rix모던고딕 M" panose="02020603020101020101" pitchFamily="18" charset="-127"/>
              </a:rPr>
            </a:br>
            <a:r>
              <a:rPr lang="en-US" altLang="ko-KR" sz="1400" smtClean="0">
                <a:latin typeface="Rix모던고딕 M" panose="02020603020101020101" pitchFamily="18" charset="-127"/>
                <a:ea typeface="Rix모던고딕 M" panose="02020603020101020101" pitchFamily="18" charset="-127"/>
              </a:rPr>
              <a:t>- </a:t>
            </a:r>
            <a:r>
              <a:rPr lang="ko-KR" altLang="en-US" sz="1400" smtClean="0">
                <a:latin typeface="Rix모던고딕 M" panose="02020603020101020101" pitchFamily="18" charset="-127"/>
                <a:ea typeface="Rix모던고딕 M" panose="02020603020101020101" pitchFamily="18" charset="-127"/>
              </a:rPr>
              <a:t>서버이전권</a:t>
            </a:r>
            <a:r>
              <a:rPr lang="en-US" altLang="ko-KR" sz="1400" smtClean="0">
                <a:latin typeface="Rix모던고딕 M" panose="02020603020101020101" pitchFamily="18" charset="-127"/>
                <a:ea typeface="Rix모던고딕 M" panose="02020603020101020101" pitchFamily="18" charset="-127"/>
              </a:rPr>
              <a:t> </a:t>
            </a:r>
            <a:r>
              <a:rPr lang="ko-KR" altLang="en-US" sz="1400">
                <a:latin typeface="Rix모던고딕 M" panose="02020603020101020101" pitchFamily="18" charset="-127"/>
                <a:ea typeface="Rix모던고딕 M" panose="02020603020101020101" pitchFamily="18" charset="-127"/>
              </a:rPr>
              <a:t>인</a:t>
            </a:r>
            <a:r>
              <a:rPr lang="en-US" altLang="ko-KR" sz="1400">
                <a:latin typeface="Rix모던고딕 M" panose="02020603020101020101" pitchFamily="18" charset="-127"/>
                <a:ea typeface="Rix모던고딕 M" panose="02020603020101020101" pitchFamily="18" charset="-127"/>
              </a:rPr>
              <a:t> </a:t>
            </a:r>
            <a:r>
              <a:rPr lang="ko-KR" altLang="en-US" sz="1400" smtClean="0">
                <a:latin typeface="Rix모던고딕 M" panose="02020603020101020101" pitchFamily="18" charset="-127"/>
                <a:ea typeface="Rix모던고딕 M" panose="02020603020101020101" pitchFamily="18" charset="-127"/>
              </a:rPr>
              <a:t>경우 </a:t>
            </a:r>
            <a:r>
              <a:rPr lang="en-US" altLang="ko-KR" sz="1400" smtClean="0">
                <a:latin typeface="Rix모던고딕 M" panose="02020603020101020101" pitchFamily="18" charset="-127"/>
                <a:ea typeface="Rix모던고딕 M" panose="02020603020101020101" pitchFamily="18" charset="-127"/>
              </a:rPr>
              <a:t>(</a:t>
            </a:r>
            <a:r>
              <a:rPr lang="en-US" altLang="ko-KR" sz="1400" smtClean="0">
                <a:latin typeface="Rix모던고딕 M" panose="02020603020101020101" pitchFamily="18" charset="-127"/>
                <a:ea typeface="Rix모던고딕 M" panose="02020603020101020101" pitchFamily="18" charset="-127"/>
              </a:rPr>
              <a:t>shop.xls</a:t>
            </a:r>
            <a:r>
              <a:rPr lang="ko-KR" altLang="en-US" sz="1400" smtClean="0">
                <a:latin typeface="Rix모던고딕 M" panose="02020603020101020101" pitchFamily="18" charset="-127"/>
                <a:ea typeface="Rix모던고딕 M" panose="02020603020101020101" pitchFamily="18" charset="-127"/>
              </a:rPr>
              <a:t> 내 웹상점 노출 여부 컬럼 추가 필요</a:t>
            </a:r>
            <a:r>
              <a:rPr lang="en-US" altLang="ko-KR" sz="1400" smtClean="0">
                <a:latin typeface="Rix모던고딕 M" panose="02020603020101020101" pitchFamily="18" charset="-127"/>
                <a:ea typeface="Rix모던고딕 M" panose="02020603020101020101" pitchFamily="18" charset="-127"/>
              </a:rPr>
              <a:t>)</a:t>
            </a:r>
            <a:r>
              <a:rPr lang="ko-KR" altLang="en-US" sz="1400" smtClean="0">
                <a:latin typeface="Rix모던고딕 M" panose="02020603020101020101" pitchFamily="18" charset="-127"/>
                <a:ea typeface="Rix모던고딕 M" panose="02020603020101020101" pitchFamily="18" charset="-127"/>
              </a:rPr>
              <a:t> </a:t>
            </a:r>
            <a:r>
              <a:rPr lang="en-US" altLang="ko-KR" sz="1400" smtClean="0">
                <a:latin typeface="Rix모던고딕 M" panose="02020603020101020101" pitchFamily="18" charset="-127"/>
                <a:ea typeface="Rix모던고딕 M" panose="02020603020101020101" pitchFamily="18" charset="-127"/>
              </a:rPr>
              <a:t> </a:t>
            </a:r>
            <a:endParaRPr lang="en-US" altLang="ko-KR" sz="1400">
              <a:latin typeface="Rix모던고딕 M" panose="02020603020101020101" pitchFamily="18" charset="-127"/>
              <a:ea typeface="Rix모던고딕 M" panose="02020603020101020101" pitchFamily="18" charset="-127"/>
            </a:endParaRPr>
          </a:p>
          <a:p>
            <a:pPr marL="342900" indent="-342900">
              <a:buAutoNum type="arabicPeriod"/>
            </a:pPr>
            <a:endParaRPr lang="en-US" altLang="ko-KR" sz="1400">
              <a:latin typeface="Rix모던고딕 M" panose="02020603020101020101" pitchFamily="18" charset="-127"/>
              <a:ea typeface="Rix모던고딕 M" panose="0202060302010102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sz="1400">
                <a:latin typeface="Rix모던고딕 M" panose="02020603020101020101" pitchFamily="18" charset="-127"/>
                <a:ea typeface="Rix모던고딕 M" panose="02020603020101020101" pitchFamily="18" charset="-127"/>
              </a:rPr>
              <a:t>스텝업 상품의 경우</a:t>
            </a:r>
            <a:r>
              <a:rPr lang="en-US" altLang="ko-KR" sz="1400">
                <a:latin typeface="Rix모던고딕 M" panose="02020603020101020101" pitchFamily="18" charset="-127"/>
                <a:ea typeface="Rix모던고딕 M" panose="02020603020101020101" pitchFamily="18" charset="-127"/>
              </a:rPr>
              <a:t> </a:t>
            </a:r>
            <a:r>
              <a:rPr lang="ko-KR" altLang="en-US" sz="1400">
                <a:latin typeface="Rix모던고딕 M" panose="02020603020101020101" pitchFamily="18" charset="-127"/>
                <a:ea typeface="Rix모던고딕 M" panose="02020603020101020101" pitchFamily="18" charset="-127"/>
              </a:rPr>
              <a:t>현재 구매 가능한 단계의 상품만 노출합니다</a:t>
            </a:r>
            <a:r>
              <a:rPr lang="en-US" altLang="ko-KR" sz="1400">
                <a:latin typeface="Rix모던고딕 M" panose="02020603020101020101" pitchFamily="18" charset="-127"/>
                <a:ea typeface="Rix모던고딕 M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298727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01187-BBC3-4DD7-8466-B417C90ED8D1}" type="slidenum">
              <a:rPr lang="ko-KR" altLang="en-US" smtClean="0"/>
              <a:pPr/>
              <a:t>12</a:t>
            </a:fld>
            <a:endParaRPr lang="ko-KR" alt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0" y="181090"/>
            <a:ext cx="19656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smtClean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8. </a:t>
            </a:r>
            <a:r>
              <a:rPr lang="ko-KR" altLang="en-US" sz="2000" b="1">
                <a:latin typeface="Rix모던고딕 B" panose="02020603020101020101" pitchFamily="18" charset="-127"/>
                <a:ea typeface="Rix모던고딕 B" panose="02020603020101020101" pitchFamily="18" charset="-127"/>
              </a:rPr>
              <a:t>시스템상 정책 </a:t>
            </a:r>
            <a:endParaRPr lang="ko-KR" altLang="en-US" sz="2000" b="1" dirty="0"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40860" y="581201"/>
            <a:ext cx="12110281" cy="5935009"/>
            <a:chOff x="39554" y="581201"/>
            <a:chExt cx="12110281" cy="5935009"/>
          </a:xfrm>
        </p:grpSpPr>
        <p:sp>
          <p:nvSpPr>
            <p:cNvPr id="23" name="직사각형 22"/>
            <p:cNvSpPr/>
            <p:nvPr/>
          </p:nvSpPr>
          <p:spPr>
            <a:xfrm>
              <a:off x="39554" y="581201"/>
              <a:ext cx="7625322" cy="5935009"/>
            </a:xfrm>
            <a:prstGeom prst="rect">
              <a:avLst/>
            </a:prstGeom>
            <a:noFill/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Rix모던고딕 M" panose="02020603020101020101" pitchFamily="18" charset="-127"/>
                <a:ea typeface="Rix모던고딕 M" panose="02020603020101020101" pitchFamily="18" charset="-127"/>
              </a:endParaRP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7663954" y="581201"/>
              <a:ext cx="4485881" cy="5935009"/>
            </a:xfrm>
            <a:prstGeom prst="rect">
              <a:avLst/>
            </a:prstGeom>
            <a:noFill/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Rix모던고딕 M" panose="02020603020101020101" pitchFamily="18" charset="-127"/>
                <a:ea typeface="Rix모던고딕 M" panose="02020603020101020101" pitchFamily="18" charset="-127"/>
              </a:endParaRPr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114300" y="646516"/>
            <a:ext cx="7210425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>
                <a:solidFill>
                  <a:srgbClr val="FF0000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(</a:t>
            </a:r>
            <a:r>
              <a:rPr lang="ko-KR" altLang="en-US" sz="1400" b="1">
                <a:solidFill>
                  <a:srgbClr val="FF0000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보완 예정</a:t>
            </a:r>
            <a:r>
              <a:rPr lang="en-US" altLang="ko-KR" sz="1400" b="1">
                <a:solidFill>
                  <a:srgbClr val="FF0000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)</a:t>
            </a:r>
          </a:p>
          <a:p>
            <a:endParaRPr lang="en-US" altLang="ko-KR" sz="1400">
              <a:latin typeface="Rix모던고딕 M" panose="02020603020101020101" pitchFamily="18" charset="-127"/>
              <a:ea typeface="Rix모던고딕 M" panose="02020603020101020101" pitchFamily="18" charset="-127"/>
            </a:endParaRPr>
          </a:p>
          <a:p>
            <a:pPr marL="342900" indent="-342900">
              <a:buAutoNum type="arabicPeriod"/>
            </a:pPr>
            <a:endParaRPr lang="en-US" altLang="ko-KR" sz="1400">
              <a:latin typeface="Rix모던고딕 M" panose="02020603020101020101" pitchFamily="18" charset="-127"/>
              <a:ea typeface="Rix모던고딕 M" panose="0202060302010102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sz="1400">
                <a:latin typeface="Rix모던고딕 M" panose="02020603020101020101" pitchFamily="18" charset="-127"/>
                <a:ea typeface="Rix모던고딕 M" panose="02020603020101020101" pitchFamily="18" charset="-127"/>
              </a:rPr>
              <a:t>동시 구매</a:t>
            </a:r>
            <a:r>
              <a:rPr lang="en-US" altLang="ko-KR" sz="1400">
                <a:latin typeface="Rix모던고딕 M" panose="02020603020101020101" pitchFamily="18" charset="-127"/>
                <a:ea typeface="Rix모던고딕 M" panose="02020603020101020101" pitchFamily="18" charset="-127"/>
              </a:rPr>
              <a:t>(</a:t>
            </a:r>
            <a:r>
              <a:rPr lang="ko-KR" altLang="en-US" sz="1400">
                <a:latin typeface="Rix모던고딕 M" panose="02020603020101020101" pitchFamily="18" charset="-127"/>
                <a:ea typeface="Rix모던고딕 M" panose="02020603020101020101" pitchFamily="18" charset="-127"/>
              </a:rPr>
              <a:t>중복 결제</a:t>
            </a:r>
            <a:r>
              <a:rPr lang="en-US" altLang="ko-KR" sz="1400">
                <a:latin typeface="Rix모던고딕 M" panose="02020603020101020101" pitchFamily="18" charset="-127"/>
                <a:ea typeface="Rix모던고딕 M" panose="02020603020101020101" pitchFamily="18" charset="-127"/>
              </a:rPr>
              <a:t>)</a:t>
            </a:r>
            <a:r>
              <a:rPr lang="ko-KR" altLang="en-US" sz="1400">
                <a:latin typeface="Rix모던고딕 M" panose="02020603020101020101" pitchFamily="18" charset="-127"/>
                <a:ea typeface="Rix모던고딕 M" panose="02020603020101020101" pitchFamily="18" charset="-127"/>
              </a:rPr>
              <a:t>가 불가능해야합니다</a:t>
            </a:r>
            <a:r>
              <a:rPr lang="en-US" altLang="ko-KR" sz="1400">
                <a:latin typeface="Rix모던고딕 M" panose="02020603020101020101" pitchFamily="18" charset="-127"/>
                <a:ea typeface="Rix모던고딕 M" panose="02020603020101020101" pitchFamily="18" charset="-127"/>
              </a:rPr>
              <a:t>. </a:t>
            </a:r>
            <a:r>
              <a:rPr lang="ko-KR" altLang="en-US" sz="1400">
                <a:latin typeface="Rix모던고딕 M" panose="02020603020101020101" pitchFamily="18" charset="-127"/>
                <a:ea typeface="Rix모던고딕 M" panose="02020603020101020101" pitchFamily="18" charset="-127"/>
              </a:rPr>
              <a:t> </a:t>
            </a:r>
            <a:r>
              <a:rPr lang="en-US" altLang="ko-KR" sz="1400">
                <a:latin typeface="Rix모던고딕 M" panose="02020603020101020101" pitchFamily="18" charset="-127"/>
                <a:ea typeface="Rix모던고딕 M" panose="02020603020101020101" pitchFamily="18" charset="-127"/>
              </a:rPr>
              <a:t/>
            </a:r>
            <a:br>
              <a:rPr lang="en-US" altLang="ko-KR" sz="1400">
                <a:latin typeface="Rix모던고딕 M" panose="02020603020101020101" pitchFamily="18" charset="-127"/>
                <a:ea typeface="Rix모던고딕 M" panose="02020603020101020101" pitchFamily="18" charset="-127"/>
              </a:rPr>
            </a:br>
            <a:r>
              <a:rPr lang="en-US" altLang="ko-KR" sz="1400">
                <a:latin typeface="Rix모던고딕 M" panose="02020603020101020101" pitchFamily="18" charset="-127"/>
                <a:ea typeface="Rix모던고딕 M" panose="02020603020101020101" pitchFamily="18" charset="-127"/>
              </a:rPr>
              <a:t>- </a:t>
            </a:r>
            <a:r>
              <a:rPr lang="ko-KR" altLang="en-US" sz="1400">
                <a:latin typeface="Rix모던고딕 M" panose="02020603020101020101" pitchFamily="18" charset="-127"/>
                <a:ea typeface="Rix모던고딕 M" panose="02020603020101020101" pitchFamily="18" charset="-127"/>
              </a:rPr>
              <a:t>모바일</a:t>
            </a:r>
            <a:r>
              <a:rPr lang="en-US" altLang="ko-KR" sz="1400">
                <a:latin typeface="Rix모던고딕 M" panose="02020603020101020101" pitchFamily="18" charset="-127"/>
                <a:ea typeface="Rix모던고딕 M" panose="02020603020101020101" pitchFamily="18" charset="-127"/>
              </a:rPr>
              <a:t>/</a:t>
            </a:r>
            <a:r>
              <a:rPr lang="ko-KR" altLang="en-US" sz="1400">
                <a:latin typeface="Rix모던고딕 M" panose="02020603020101020101" pitchFamily="18" charset="-127"/>
                <a:ea typeface="Rix모던고딕 M" panose="02020603020101020101" pitchFamily="18" charset="-127"/>
              </a:rPr>
              <a:t>웹에서 결제 완료 시</a:t>
            </a:r>
            <a:r>
              <a:rPr lang="en-US" altLang="ko-KR" sz="1400">
                <a:latin typeface="Rix모던고딕 M" panose="02020603020101020101" pitchFamily="18" charset="-127"/>
                <a:ea typeface="Rix모던고딕 M" panose="02020603020101020101" pitchFamily="18" charset="-127"/>
              </a:rPr>
              <a:t>, </a:t>
            </a:r>
            <a:r>
              <a:rPr lang="ko-KR" altLang="en-US" sz="1400">
                <a:latin typeface="Rix모던고딕 M" panose="02020603020101020101" pitchFamily="18" charset="-127"/>
                <a:ea typeface="Rix모던고딕 M" panose="02020603020101020101" pitchFamily="18" charset="-127"/>
              </a:rPr>
              <a:t>다른 한 플랫폼에선는 구매 불가능하도록 결제 정보가 즉각 갱신되어야 합니다</a:t>
            </a:r>
            <a:r>
              <a:rPr lang="en-US" altLang="ko-KR" sz="1400">
                <a:latin typeface="Rix모던고딕 M" panose="02020603020101020101" pitchFamily="18" charset="-127"/>
                <a:ea typeface="Rix모던고딕 M" panose="02020603020101020101" pitchFamily="18" charset="-127"/>
              </a:rPr>
              <a:t>.</a:t>
            </a:r>
            <a:br>
              <a:rPr lang="en-US" altLang="ko-KR" sz="1400">
                <a:latin typeface="Rix모던고딕 M" panose="02020603020101020101" pitchFamily="18" charset="-127"/>
                <a:ea typeface="Rix모던고딕 M" panose="02020603020101020101" pitchFamily="18" charset="-127"/>
              </a:rPr>
            </a:br>
            <a:endParaRPr lang="en-US" altLang="ko-KR" sz="1400">
              <a:latin typeface="Rix모던고딕 M" panose="02020603020101020101" pitchFamily="18" charset="-127"/>
              <a:ea typeface="Rix모던고딕 M" panose="0202060302010102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sz="1400">
                <a:latin typeface="Rix모던고딕 M" panose="02020603020101020101" pitchFamily="18" charset="-127"/>
                <a:ea typeface="Rix모던고딕 M" panose="02020603020101020101" pitchFamily="18" charset="-127"/>
              </a:rPr>
              <a:t>점검 </a:t>
            </a:r>
            <a:r>
              <a:rPr lang="ko-KR" altLang="en-US" sz="1400" smtClean="0">
                <a:latin typeface="Rix모던고딕 M" panose="02020603020101020101" pitchFamily="18" charset="-127"/>
                <a:ea typeface="Rix모던고딕 M" panose="02020603020101020101" pitchFamily="18" charset="-127"/>
              </a:rPr>
              <a:t>시를 </a:t>
            </a:r>
            <a:r>
              <a:rPr lang="ko-KR" altLang="en-US" sz="1400">
                <a:latin typeface="Rix모던고딕 M" panose="02020603020101020101" pitchFamily="18" charset="-127"/>
                <a:ea typeface="Rix모던고딕 M" panose="02020603020101020101" pitchFamily="18" charset="-127"/>
              </a:rPr>
              <a:t>대비하여 페이지를 </a:t>
            </a:r>
            <a:r>
              <a:rPr lang="en-US" altLang="ko-KR" sz="1400">
                <a:latin typeface="Rix모던고딕 M" panose="02020603020101020101" pitchFamily="18" charset="-127"/>
                <a:ea typeface="Rix모던고딕 M" panose="02020603020101020101" pitchFamily="18" charset="-127"/>
              </a:rPr>
              <a:t>on/off </a:t>
            </a:r>
            <a:r>
              <a:rPr lang="ko-KR" altLang="en-US" sz="1400">
                <a:latin typeface="Rix모던고딕 M" panose="02020603020101020101" pitchFamily="18" charset="-127"/>
                <a:ea typeface="Rix모던고딕 M" panose="02020603020101020101" pitchFamily="18" charset="-127"/>
              </a:rPr>
              <a:t>처리할 수 있어야 합니다</a:t>
            </a:r>
            <a:r>
              <a:rPr lang="en-US" altLang="ko-KR" sz="1400">
                <a:latin typeface="Rix모던고딕 M" panose="02020603020101020101" pitchFamily="18" charset="-127"/>
                <a:ea typeface="Rix모던고딕 M" panose="02020603020101020101" pitchFamily="18" charset="-127"/>
              </a:rPr>
              <a:t>. </a:t>
            </a:r>
            <a:br>
              <a:rPr lang="en-US" altLang="ko-KR" sz="1400">
                <a:latin typeface="Rix모던고딕 M" panose="02020603020101020101" pitchFamily="18" charset="-127"/>
                <a:ea typeface="Rix모던고딕 M" panose="02020603020101020101" pitchFamily="18" charset="-127"/>
              </a:rPr>
            </a:br>
            <a:r>
              <a:rPr lang="en-US" altLang="ko-KR" sz="1400">
                <a:latin typeface="Rix모던고딕 M" panose="02020603020101020101" pitchFamily="18" charset="-127"/>
                <a:ea typeface="Rix모던고딕 M" panose="02020603020101020101" pitchFamily="18" charset="-127"/>
              </a:rPr>
              <a:t>- </a:t>
            </a:r>
            <a:r>
              <a:rPr lang="ko-KR" altLang="en-US" sz="1400">
                <a:latin typeface="Rix모던고딕 M" panose="02020603020101020101" pitchFamily="18" charset="-127"/>
                <a:ea typeface="Rix모던고딕 M" panose="02020603020101020101" pitchFamily="18" charset="-127"/>
              </a:rPr>
              <a:t>점검 시 상품 추가</a:t>
            </a:r>
            <a:r>
              <a:rPr lang="en-US" altLang="ko-KR" sz="1400">
                <a:latin typeface="Rix모던고딕 M" panose="02020603020101020101" pitchFamily="18" charset="-127"/>
                <a:ea typeface="Rix모던고딕 M" panose="02020603020101020101" pitchFamily="18" charset="-127"/>
              </a:rPr>
              <a:t>/</a:t>
            </a:r>
            <a:r>
              <a:rPr lang="ko-KR" altLang="en-US" sz="1400">
                <a:latin typeface="Rix모던고딕 M" panose="02020603020101020101" pitchFamily="18" charset="-127"/>
                <a:ea typeface="Rix모던고딕 M" panose="02020603020101020101" pitchFamily="18" charset="-127"/>
              </a:rPr>
              <a:t>제거</a:t>
            </a:r>
            <a:r>
              <a:rPr lang="en-US" altLang="ko-KR" sz="1400">
                <a:latin typeface="Rix모던고딕 M" panose="02020603020101020101" pitchFamily="18" charset="-127"/>
                <a:ea typeface="Rix모던고딕 M" panose="02020603020101020101" pitchFamily="18" charset="-127"/>
              </a:rPr>
              <a:t>, </a:t>
            </a:r>
            <a:r>
              <a:rPr lang="ko-KR" altLang="en-US" sz="1400">
                <a:latin typeface="Rix모던고딕 M" panose="02020603020101020101" pitchFamily="18" charset="-127"/>
                <a:ea typeface="Rix모던고딕 M" panose="02020603020101020101" pitchFamily="18" charset="-127"/>
              </a:rPr>
              <a:t>리뉴얼 등이 이루어지므로 확률페이지와 같이 점검 중</a:t>
            </a:r>
            <a:r>
              <a:rPr lang="en-US" altLang="ko-KR" sz="1400">
                <a:latin typeface="Rix모던고딕 M" panose="02020603020101020101" pitchFamily="18" charset="-127"/>
                <a:ea typeface="Rix모던고딕 M" panose="02020603020101020101" pitchFamily="18" charset="-127"/>
              </a:rPr>
              <a:t/>
            </a:r>
            <a:br>
              <a:rPr lang="en-US" altLang="ko-KR" sz="1400">
                <a:latin typeface="Rix모던고딕 M" panose="02020603020101020101" pitchFamily="18" charset="-127"/>
                <a:ea typeface="Rix모던고딕 M" panose="02020603020101020101" pitchFamily="18" charset="-127"/>
              </a:rPr>
            </a:br>
            <a:r>
              <a:rPr lang="en-US" altLang="ko-KR" sz="1400">
                <a:latin typeface="Rix모던고딕 M" panose="02020603020101020101" pitchFamily="18" charset="-127"/>
                <a:ea typeface="Rix모던고딕 M" panose="02020603020101020101" pitchFamily="18" charset="-127"/>
              </a:rPr>
              <a:t>  </a:t>
            </a:r>
            <a:r>
              <a:rPr lang="ko-KR" altLang="en-US" sz="1400">
                <a:latin typeface="Rix모던고딕 M" panose="02020603020101020101" pitchFamily="18" charset="-127"/>
                <a:ea typeface="Rix모던고딕 M" panose="02020603020101020101" pitchFamily="18" charset="-127"/>
              </a:rPr>
              <a:t>사업</a:t>
            </a:r>
            <a:r>
              <a:rPr lang="en-US" altLang="ko-KR" sz="1400">
                <a:latin typeface="Rix모던고딕 M" panose="02020603020101020101" pitchFamily="18" charset="-127"/>
                <a:ea typeface="Rix모던고딕 M" panose="02020603020101020101" pitchFamily="18" charset="-127"/>
              </a:rPr>
              <a:t>/</a:t>
            </a:r>
            <a:r>
              <a:rPr lang="ko-KR" altLang="en-US" sz="1400">
                <a:latin typeface="Rix모던고딕 M" panose="02020603020101020101" pitchFamily="18" charset="-127"/>
                <a:ea typeface="Rix모던고딕 M" panose="02020603020101020101" pitchFamily="18" charset="-127"/>
              </a:rPr>
              <a:t>운영에서 수동으로 </a:t>
            </a:r>
            <a:r>
              <a:rPr lang="en-US" altLang="ko-KR" sz="1400">
                <a:latin typeface="Rix모던고딕 M" panose="02020603020101020101" pitchFamily="18" charset="-127"/>
                <a:ea typeface="Rix모던고딕 M" panose="02020603020101020101" pitchFamily="18" charset="-127"/>
              </a:rPr>
              <a:t>off </a:t>
            </a:r>
            <a:r>
              <a:rPr lang="ko-KR" altLang="en-US" sz="1400">
                <a:latin typeface="Rix모던고딕 M" panose="02020603020101020101" pitchFamily="18" charset="-127"/>
                <a:ea typeface="Rix모던고딕 M" panose="02020603020101020101" pitchFamily="18" charset="-127"/>
              </a:rPr>
              <a:t>가능할 수 있도록해야합니다</a:t>
            </a:r>
            <a:r>
              <a:rPr lang="en-US" altLang="ko-KR" sz="1400" smtClean="0">
                <a:latin typeface="Rix모던고딕 M" panose="02020603020101020101" pitchFamily="18" charset="-127"/>
                <a:ea typeface="Rix모던고딕 M" panose="02020603020101020101" pitchFamily="18" charset="-127"/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sz="1400">
              <a:latin typeface="Rix모던고딕 M" panose="02020603020101020101" pitchFamily="18" charset="-127"/>
              <a:ea typeface="Rix모던고딕 M" panose="0202060302010102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sz="1400" smtClean="0">
                <a:latin typeface="Rix모던고딕 M" panose="02020603020101020101" pitchFamily="18" charset="-127"/>
                <a:ea typeface="Rix모던고딕 M" panose="02020603020101020101" pitchFamily="18" charset="-127"/>
              </a:rPr>
              <a:t>이슈 시를 대비하여 개별 상품 </a:t>
            </a:r>
            <a:r>
              <a:rPr lang="en-US" altLang="ko-KR" sz="1400" smtClean="0">
                <a:latin typeface="Rix모던고딕 M" panose="02020603020101020101" pitchFamily="18" charset="-127"/>
                <a:ea typeface="Rix모던고딕 M" panose="02020603020101020101" pitchFamily="18" charset="-127"/>
              </a:rPr>
              <a:t>o</a:t>
            </a:r>
            <a:r>
              <a:rPr lang="en-US" altLang="ko-KR" sz="1400" smtClean="0">
                <a:latin typeface="Rix모던고딕 M" panose="02020603020101020101" pitchFamily="18" charset="-127"/>
                <a:ea typeface="Rix모던고딕 M" panose="02020603020101020101" pitchFamily="18" charset="-127"/>
              </a:rPr>
              <a:t>n/off </a:t>
            </a:r>
            <a:r>
              <a:rPr lang="ko-KR" altLang="en-US" sz="1400" smtClean="0">
                <a:latin typeface="Rix모던고딕 M" panose="02020603020101020101" pitchFamily="18" charset="-127"/>
                <a:ea typeface="Rix모던고딕 M" panose="02020603020101020101" pitchFamily="18" charset="-127"/>
              </a:rPr>
              <a:t>기능을 희망합니다</a:t>
            </a:r>
            <a:r>
              <a:rPr lang="en-US" altLang="ko-KR" sz="1400" smtClean="0">
                <a:latin typeface="Rix모던고딕 M" panose="02020603020101020101" pitchFamily="18" charset="-127"/>
                <a:ea typeface="Rix모던고딕 M" panose="02020603020101020101" pitchFamily="18" charset="-127"/>
              </a:rPr>
              <a:t>.</a:t>
            </a:r>
            <a:br>
              <a:rPr lang="en-US" altLang="ko-KR" sz="1400" smtClean="0">
                <a:latin typeface="Rix모던고딕 M" panose="02020603020101020101" pitchFamily="18" charset="-127"/>
                <a:ea typeface="Rix모던고딕 M" panose="02020603020101020101" pitchFamily="18" charset="-127"/>
              </a:rPr>
            </a:br>
            <a:r>
              <a:rPr lang="en-US" altLang="ko-KR" sz="1400" smtClean="0">
                <a:latin typeface="Rix모던고딕 M" panose="02020603020101020101" pitchFamily="18" charset="-127"/>
                <a:ea typeface="Rix모던고딕 M" panose="02020603020101020101" pitchFamily="18" charset="-127"/>
              </a:rPr>
              <a:t>- </a:t>
            </a:r>
            <a:r>
              <a:rPr lang="ko-KR" altLang="en-US" sz="1400" smtClean="0">
                <a:latin typeface="Rix모던고딕 M" panose="02020603020101020101" pitchFamily="18" charset="-127"/>
                <a:ea typeface="Rix모던고딕 M" panose="02020603020101020101" pitchFamily="18" charset="-127"/>
              </a:rPr>
              <a:t>웹상점에 노출되면 안되는 상품이 노출될 시</a:t>
            </a:r>
            <a:r>
              <a:rPr lang="en-US" altLang="ko-KR" sz="1400">
                <a:latin typeface="Rix모던고딕 M" panose="02020603020101020101" pitchFamily="18" charset="-127"/>
                <a:ea typeface="Rix모던고딕 M" panose="02020603020101020101" pitchFamily="18" charset="-127"/>
              </a:rPr>
              <a:t> </a:t>
            </a:r>
            <a:r>
              <a:rPr lang="ko-KR" altLang="en-US" sz="1400" smtClean="0">
                <a:latin typeface="Rix모던고딕 M" panose="02020603020101020101" pitchFamily="18" charset="-127"/>
                <a:ea typeface="Rix모던고딕 M" panose="02020603020101020101" pitchFamily="18" charset="-127"/>
              </a:rPr>
              <a:t>등에 대한 빠른 대응 목적</a:t>
            </a:r>
            <a:endParaRPr lang="en-US" altLang="ko-KR" sz="1400">
              <a:latin typeface="Rix모던고딕 M" panose="02020603020101020101" pitchFamily="18" charset="-127"/>
              <a:ea typeface="Rix모던고딕 M" panose="02020603020101020101" pitchFamily="18" charset="-127"/>
            </a:endParaRPr>
          </a:p>
          <a:p>
            <a:pPr marL="342900" indent="-342900">
              <a:buAutoNum type="arabicPeriod"/>
            </a:pPr>
            <a:endParaRPr lang="en-US" altLang="ko-KR" sz="1400">
              <a:latin typeface="Rix모던고딕 M" panose="02020603020101020101" pitchFamily="18" charset="-127"/>
              <a:ea typeface="Rix모던고딕 M" panose="02020603020101020101" pitchFamily="18" charset="-127"/>
            </a:endParaRPr>
          </a:p>
          <a:p>
            <a:pPr marL="342900" indent="-342900">
              <a:buAutoNum type="arabicPeriod"/>
            </a:pPr>
            <a:endParaRPr lang="en-US" altLang="ko-KR" sz="1400">
              <a:latin typeface="Rix모던고딕 M" panose="02020603020101020101" pitchFamily="18" charset="-127"/>
              <a:ea typeface="Rix모던고딕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104991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01187-BBC3-4DD7-8466-B417C90ED8D1}" type="slidenum">
              <a:rPr lang="ko-KR" altLang="en-US" smtClean="0"/>
              <a:pPr/>
              <a:t>13</a:t>
            </a:fld>
            <a:endParaRPr lang="ko-KR" alt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0" y="181090"/>
            <a:ext cx="19656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smtClean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9</a:t>
            </a:r>
            <a:r>
              <a:rPr lang="en-US" altLang="ko-KR" sz="2000" b="1" smtClean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. </a:t>
            </a:r>
            <a:r>
              <a:rPr lang="ko-KR" altLang="en-US" sz="2000" b="1">
                <a:latin typeface="Rix모던고딕 B" panose="02020603020101020101" pitchFamily="18" charset="-127"/>
                <a:ea typeface="Rix모던고딕 B" panose="02020603020101020101" pitchFamily="18" charset="-127"/>
              </a:rPr>
              <a:t>개발 요청 사항</a:t>
            </a:r>
            <a:endParaRPr lang="ko-KR" altLang="en-US" sz="2000" b="1" dirty="0"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40860" y="581201"/>
            <a:ext cx="12110281" cy="5935009"/>
            <a:chOff x="39554" y="581201"/>
            <a:chExt cx="12110281" cy="5935009"/>
          </a:xfrm>
        </p:grpSpPr>
        <p:sp>
          <p:nvSpPr>
            <p:cNvPr id="23" name="직사각형 22"/>
            <p:cNvSpPr/>
            <p:nvPr/>
          </p:nvSpPr>
          <p:spPr>
            <a:xfrm>
              <a:off x="39554" y="581201"/>
              <a:ext cx="7625322" cy="5935009"/>
            </a:xfrm>
            <a:prstGeom prst="rect">
              <a:avLst/>
            </a:prstGeom>
            <a:noFill/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Rix모던고딕 M" panose="02020603020101020101" pitchFamily="18" charset="-127"/>
                <a:ea typeface="Rix모던고딕 M" panose="02020603020101020101" pitchFamily="18" charset="-127"/>
              </a:endParaRP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7663954" y="581201"/>
              <a:ext cx="4485881" cy="5935009"/>
            </a:xfrm>
            <a:prstGeom prst="rect">
              <a:avLst/>
            </a:prstGeom>
            <a:noFill/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Rix모던고딕 M" panose="02020603020101020101" pitchFamily="18" charset="-127"/>
                <a:ea typeface="Rix모던고딕 M" panose="02020603020101020101" pitchFamily="18" charset="-127"/>
              </a:endParaRPr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114300" y="646516"/>
            <a:ext cx="721042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>
                <a:solidFill>
                  <a:srgbClr val="FF0000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(</a:t>
            </a:r>
            <a:r>
              <a:rPr lang="ko-KR" altLang="en-US" sz="1400" b="1">
                <a:solidFill>
                  <a:srgbClr val="FF0000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보완 예정</a:t>
            </a:r>
            <a:r>
              <a:rPr lang="en-US" altLang="ko-KR" sz="1400" b="1">
                <a:solidFill>
                  <a:srgbClr val="FF0000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)</a:t>
            </a:r>
          </a:p>
          <a:p>
            <a:endParaRPr lang="en-US" altLang="ko-KR" sz="1400">
              <a:latin typeface="Rix모던고딕 M" panose="02020603020101020101" pitchFamily="18" charset="-127"/>
              <a:ea typeface="Rix모던고딕 M" panose="02020603020101020101" pitchFamily="18" charset="-127"/>
            </a:endParaRPr>
          </a:p>
          <a:p>
            <a:pPr marL="342900" indent="-342900">
              <a:buAutoNum type="arabicPeriod"/>
            </a:pPr>
            <a:endParaRPr lang="en-US" altLang="ko-KR" sz="1400">
              <a:latin typeface="Rix모던고딕 M" panose="02020603020101020101" pitchFamily="18" charset="-127"/>
              <a:ea typeface="Rix모던고딕 M" panose="0202060302010102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sz="1400">
                <a:latin typeface="Rix모던고딕 M" panose="02020603020101020101" pitchFamily="18" charset="-127"/>
                <a:ea typeface="Rix모던고딕 M" panose="02020603020101020101" pitchFamily="18" charset="-127"/>
              </a:rPr>
              <a:t>웹상점을 통해 블루다이아 상품 구매 시누적 충전 수량에 포함되어야 합니다</a:t>
            </a:r>
            <a:r>
              <a:rPr lang="en-US" altLang="ko-KR" sz="1400" smtClean="0">
                <a:latin typeface="Rix모던고딕 M" panose="02020603020101020101" pitchFamily="18" charset="-127"/>
                <a:ea typeface="Rix모던고딕 M" panose="02020603020101020101" pitchFamily="18" charset="-127"/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sz="1400">
              <a:latin typeface="Rix모던고딕 M" panose="02020603020101020101" pitchFamily="18" charset="-127"/>
              <a:ea typeface="Rix모던고딕 M" panose="0202060302010102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sz="1400" smtClean="0">
                <a:latin typeface="Rix모던고딕 M" panose="02020603020101020101" pitchFamily="18" charset="-127"/>
                <a:ea typeface="Rix모던고딕 M" panose="02020603020101020101" pitchFamily="18" charset="-127"/>
              </a:rPr>
              <a:t>운영툴 연동 필요 사항</a:t>
            </a:r>
            <a:r>
              <a:rPr lang="en-US" altLang="ko-KR" sz="1400" smtClean="0">
                <a:latin typeface="Rix모던고딕 M" panose="02020603020101020101" pitchFamily="18" charset="-127"/>
                <a:ea typeface="Rix모던고딕 M" panose="02020603020101020101" pitchFamily="18" charset="-127"/>
              </a:rPr>
              <a:t/>
            </a:r>
            <a:br>
              <a:rPr lang="en-US" altLang="ko-KR" sz="1400" smtClean="0">
                <a:latin typeface="Rix모던고딕 M" panose="02020603020101020101" pitchFamily="18" charset="-127"/>
                <a:ea typeface="Rix모던고딕 M" panose="02020603020101020101" pitchFamily="18" charset="-127"/>
              </a:rPr>
            </a:br>
            <a:r>
              <a:rPr lang="en-US" altLang="ko-KR" sz="1400" smtClean="0">
                <a:latin typeface="Rix모던고딕 M" panose="02020603020101020101" pitchFamily="18" charset="-127"/>
                <a:ea typeface="Rix모던고딕 M" panose="02020603020101020101" pitchFamily="18" charset="-127"/>
              </a:rPr>
              <a:t>- </a:t>
            </a:r>
            <a:r>
              <a:rPr lang="ko-KR" altLang="en-US" sz="1400" smtClean="0">
                <a:latin typeface="Rix모던고딕 M" panose="02020603020101020101" pitchFamily="18" charset="-127"/>
                <a:ea typeface="Rix모던고딕 M" panose="02020603020101020101" pitchFamily="18" charset="-127"/>
              </a:rPr>
              <a:t>반복 구매 시</a:t>
            </a:r>
            <a:r>
              <a:rPr lang="en-US" altLang="ko-KR" sz="1400" smtClean="0">
                <a:latin typeface="Rix모던고딕 M" panose="02020603020101020101" pitchFamily="18" charset="-127"/>
                <a:ea typeface="Rix모던고딕 M" panose="02020603020101020101" pitchFamily="18" charset="-127"/>
              </a:rPr>
              <a:t> </a:t>
            </a:r>
            <a:r>
              <a:rPr lang="ko-KR" altLang="en-US" sz="1400" smtClean="0">
                <a:latin typeface="Rix모던고딕 M" panose="02020603020101020101" pitchFamily="18" charset="-127"/>
                <a:ea typeface="Rix모던고딕 M" panose="02020603020101020101" pitchFamily="18" charset="-127"/>
              </a:rPr>
              <a:t>보너스가 지급되는 상품의 경우</a:t>
            </a:r>
            <a:r>
              <a:rPr lang="en-US" altLang="ko-KR" sz="1400" smtClean="0">
                <a:latin typeface="Rix모던고딕 M" panose="02020603020101020101" pitchFamily="18" charset="-127"/>
                <a:ea typeface="Rix모던고딕 M" panose="02020603020101020101" pitchFamily="18" charset="-127"/>
              </a:rPr>
              <a:t>, </a:t>
            </a:r>
            <a:r>
              <a:rPr lang="ko-KR" altLang="en-US" sz="1400" smtClean="0">
                <a:latin typeface="Rix모던고딕 M" panose="02020603020101020101" pitchFamily="18" charset="-127"/>
                <a:ea typeface="Rix모던고딕 M" panose="02020603020101020101" pitchFamily="18" charset="-127"/>
              </a:rPr>
              <a:t>운영툴 세팅정보 연동이 필요합니다</a:t>
            </a:r>
            <a:r>
              <a:rPr lang="en-US" altLang="ko-KR" sz="1400" smtClean="0">
                <a:latin typeface="Rix모던고딕 M" panose="02020603020101020101" pitchFamily="18" charset="-127"/>
                <a:ea typeface="Rix모던고딕 M" panose="02020603020101020101" pitchFamily="18" charset="-127"/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sz="1400">
              <a:latin typeface="Rix모던고딕 M" panose="02020603020101020101" pitchFamily="18" charset="-127"/>
              <a:ea typeface="Rix모던고딕 M" panose="02020603020101020101" pitchFamily="18" charset="-127"/>
            </a:endParaRPr>
          </a:p>
          <a:p>
            <a:pPr marL="342900" indent="-342900">
              <a:buAutoNum type="arabicPeriod"/>
            </a:pPr>
            <a:endParaRPr lang="en-US" altLang="ko-KR" sz="1400" smtClean="0">
              <a:latin typeface="Rix모던고딕 M" panose="02020603020101020101" pitchFamily="18" charset="-127"/>
              <a:ea typeface="Rix모던고딕 M" panose="02020603020101020101" pitchFamily="18" charset="-127"/>
            </a:endParaRPr>
          </a:p>
          <a:p>
            <a:pPr marL="342900" indent="-342900">
              <a:buAutoNum type="arabicPeriod"/>
            </a:pPr>
            <a:endParaRPr lang="en-US" altLang="ko-KR" sz="1400">
              <a:latin typeface="Rix모던고딕 M" panose="02020603020101020101" pitchFamily="18" charset="-127"/>
              <a:ea typeface="Rix모던고딕 M" panose="02020603020101020101" pitchFamily="18" charset="-127"/>
            </a:endParaRPr>
          </a:p>
          <a:p>
            <a:pPr marL="342900" indent="-342900">
              <a:buAutoNum type="arabicPeriod"/>
            </a:pPr>
            <a:endParaRPr lang="en-US" altLang="ko-KR" sz="1400" smtClean="0">
              <a:latin typeface="Rix모던고딕 M" panose="02020603020101020101" pitchFamily="18" charset="-127"/>
              <a:ea typeface="Rix모던고딕 M" panose="02020603020101020101" pitchFamily="18" charset="-127"/>
            </a:endParaRPr>
          </a:p>
          <a:p>
            <a:pPr marL="342900" indent="-342900">
              <a:buAutoNum type="arabicPeriod"/>
            </a:pPr>
            <a:endParaRPr lang="en-US" altLang="ko-KR" sz="1400">
              <a:latin typeface="Rix모던고딕 M" panose="02020603020101020101" pitchFamily="18" charset="-127"/>
              <a:ea typeface="Rix모던고딕 M" panose="02020603020101020101" pitchFamily="18" charset="-127"/>
            </a:endParaRPr>
          </a:p>
          <a:p>
            <a:pPr marL="342900" indent="-342900">
              <a:buAutoNum type="arabicPeriod"/>
            </a:pPr>
            <a:endParaRPr lang="en-US" altLang="ko-KR" sz="1400" smtClean="0">
              <a:latin typeface="Rix모던고딕 M" panose="02020603020101020101" pitchFamily="18" charset="-127"/>
              <a:ea typeface="Rix모던고딕 M" panose="02020603020101020101" pitchFamily="18" charset="-127"/>
            </a:endParaRPr>
          </a:p>
          <a:p>
            <a:pPr marL="342900" indent="-342900">
              <a:buAutoNum type="arabicPeriod"/>
            </a:pPr>
            <a:endParaRPr lang="en-US" altLang="ko-KR" sz="1400">
              <a:latin typeface="Rix모던고딕 M" panose="02020603020101020101" pitchFamily="18" charset="-127"/>
              <a:ea typeface="Rix모던고딕 M" panose="02020603020101020101" pitchFamily="18" charset="-127"/>
            </a:endParaRPr>
          </a:p>
          <a:p>
            <a:pPr marL="342900" indent="-342900">
              <a:buAutoNum type="arabicPeriod"/>
            </a:pPr>
            <a:endParaRPr lang="en-US" altLang="ko-KR" sz="1400" smtClean="0">
              <a:latin typeface="Rix모던고딕 M" panose="02020603020101020101" pitchFamily="18" charset="-127"/>
              <a:ea typeface="Rix모던고딕 M" panose="02020603020101020101" pitchFamily="18" charset="-127"/>
            </a:endParaRPr>
          </a:p>
          <a:p>
            <a:pPr marL="342900" indent="-342900">
              <a:buAutoNum type="arabicPeriod"/>
            </a:pPr>
            <a:endParaRPr lang="en-US" altLang="ko-KR" sz="1400">
              <a:latin typeface="Rix모던고딕 M" panose="02020603020101020101" pitchFamily="18" charset="-127"/>
              <a:ea typeface="Rix모던고딕 M" panose="02020603020101020101" pitchFamily="18" charset="-127"/>
            </a:endParaRPr>
          </a:p>
          <a:p>
            <a:pPr marL="342900" indent="-342900">
              <a:buAutoNum type="arabicPeriod"/>
            </a:pPr>
            <a:endParaRPr lang="en-US" altLang="ko-KR" sz="1400" smtClean="0">
              <a:latin typeface="Rix모던고딕 M" panose="02020603020101020101" pitchFamily="18" charset="-127"/>
              <a:ea typeface="Rix모던고딕 M" panose="02020603020101020101" pitchFamily="18" charset="-127"/>
            </a:endParaRPr>
          </a:p>
          <a:p>
            <a:r>
              <a:rPr lang="en-US" altLang="ko-KR" sz="1400" smtClean="0">
                <a:latin typeface="Rix모던고딕 M" panose="02020603020101020101" pitchFamily="18" charset="-127"/>
                <a:ea typeface="Rix모던고딕 M" panose="02020603020101020101" pitchFamily="18" charset="-127"/>
              </a:rPr>
              <a:t> </a:t>
            </a:r>
            <a:endParaRPr lang="en-US" altLang="ko-KR" sz="1400">
              <a:latin typeface="Rix모던고딕 M" panose="02020603020101020101" pitchFamily="18" charset="-127"/>
              <a:ea typeface="Rix모던고딕 M" panose="02020603020101020101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028" b="9166"/>
          <a:stretch/>
        </p:blipFill>
        <p:spPr>
          <a:xfrm>
            <a:off x="7902670" y="646516"/>
            <a:ext cx="4218693" cy="211461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97" y="2249516"/>
            <a:ext cx="7169468" cy="2168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1728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672569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01187-BBC3-4DD7-8466-B417C90ED8D1}" type="slidenum">
              <a:rPr lang="ko-KR" altLang="en-US" smtClean="0"/>
              <a:pPr/>
              <a:t>3</a:t>
            </a:fld>
            <a:endParaRPr lang="ko-KR" alt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0" y="181090"/>
            <a:ext cx="20601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mtClean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프로젝트 </a:t>
            </a:r>
            <a:r>
              <a:rPr lang="ko-KR" altLang="en-US" sz="2000" b="1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상세내용</a:t>
            </a:r>
          </a:p>
        </p:txBody>
      </p: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3991976"/>
              </p:ext>
            </p:extLst>
          </p:nvPr>
        </p:nvGraphicFramePr>
        <p:xfrm>
          <a:off x="469145" y="915988"/>
          <a:ext cx="11258257" cy="3208713"/>
        </p:xfrm>
        <a:graphic>
          <a:graphicData uri="http://schemas.openxmlformats.org/drawingml/2006/table">
            <a:tbl>
              <a:tblPr/>
              <a:tblGrid>
                <a:gridCol w="19368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172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137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9041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5712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spc="0" baseline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모던고딕 M" panose="02020603020101020101" pitchFamily="18" charset="-127"/>
                          <a:ea typeface="Rix모던고딕 M" panose="02020603020101020101" pitchFamily="18" charset="-127"/>
                        </a:rPr>
                        <a:t>프로젝트명</a:t>
                      </a:r>
                      <a:endParaRPr lang="en-US" altLang="ko-KR" sz="1000" b="1" i="0" u="none" strike="noStrike" spc="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Rix모던고딕 M" panose="02020603020101020101" pitchFamily="18" charset="-127"/>
                      </a:endParaRPr>
                    </a:p>
                  </a:txBody>
                  <a:tcPr marL="102573" marR="102573" marT="102573" marB="102573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fontAlgn="ctr"/>
                      <a:r>
                        <a:rPr lang="en-US" altLang="ko-KR" sz="1000" b="1" i="0" u="none" strike="noStrike" spc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모던고딕 M" panose="02020603020101020101" pitchFamily="18" charset="-127"/>
                          <a:ea typeface="Rix모던고딕 M" panose="02020603020101020101" pitchFamily="18" charset="-127"/>
                        </a:rPr>
                        <a:t>[</a:t>
                      </a:r>
                      <a:r>
                        <a:rPr lang="ko-KR" altLang="en-US" sz="1000" b="1" i="0" u="none" strike="noStrike" spc="0" baseline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모던고딕 M" panose="02020603020101020101" pitchFamily="18" charset="-127"/>
                          <a:ea typeface="Rix모던고딕 M" panose="02020603020101020101" pitchFamily="18" charset="-127"/>
                        </a:rPr>
                        <a:t>레볼루션</a:t>
                      </a:r>
                      <a:r>
                        <a:rPr lang="ko-KR" altLang="en-US" sz="1000" b="1" i="0" u="none" strike="noStrike" spc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모던고딕 M" panose="02020603020101020101" pitchFamily="18" charset="-127"/>
                          <a:ea typeface="Rix모던고딕 M" panose="02020603020101020101" pitchFamily="18" charset="-127"/>
                        </a:rPr>
                        <a:t> 국내</a:t>
                      </a:r>
                      <a:r>
                        <a:rPr lang="en-US" altLang="ko-KR" sz="1000" b="1" i="0" u="none" strike="noStrike" spc="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모던고딕 M" panose="02020603020101020101" pitchFamily="18" charset="-127"/>
                          <a:ea typeface="Rix모던고딕 M" panose="02020603020101020101" pitchFamily="18" charset="-127"/>
                        </a:rPr>
                        <a:t>] </a:t>
                      </a:r>
                      <a:r>
                        <a:rPr lang="ko-KR" altLang="en-US" sz="1000" b="1" i="0" u="none" strike="noStrike" spc="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모던고딕 M" panose="02020603020101020101" pitchFamily="18" charset="-127"/>
                          <a:ea typeface="Rix모던고딕 M" panose="02020603020101020101" pitchFamily="18" charset="-127"/>
                        </a:rPr>
                        <a:t>웹상점 </a:t>
                      </a:r>
                      <a:endParaRPr lang="en-US" altLang="ko-KR" sz="1000" b="1" i="0" u="none" strike="noStrike" spc="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Rix모던고딕 M" panose="02020603020101020101" pitchFamily="18" charset="-127"/>
                        <a:ea typeface="Rix모던고딕 M" panose="02020603020101020101" pitchFamily="18" charset="-127"/>
                      </a:endParaRPr>
                    </a:p>
                  </a:txBody>
                  <a:tcPr marL="102573" marR="102573" marT="102573" marB="102573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altLang="ko-KR" sz="700" b="1" i="0" u="none" strike="noStrike" spc="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en-US" altLang="ko-KR" sz="700" b="0" i="0" u="none" strike="noStrike" spc="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712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spc="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모던고딕 M" panose="02020603020101020101" pitchFamily="18" charset="-127"/>
                          <a:ea typeface="Rix모던고딕 M" panose="02020603020101020101" pitchFamily="18" charset="-127"/>
                        </a:rPr>
                        <a:t>오픈예정일</a:t>
                      </a:r>
                      <a:endParaRPr lang="en-US" altLang="ko-KR" sz="1000" b="1" i="0" u="none" strike="noStrike" spc="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Rix모던고딕 M" panose="02020603020101020101" pitchFamily="18" charset="-127"/>
                      </a:endParaRPr>
                    </a:p>
                  </a:txBody>
                  <a:tcPr marL="102573" marR="102573" marT="102573" marB="102573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1" i="0" u="none" strike="noStrike" spc="0" baseline="0">
                          <a:solidFill>
                            <a:srgbClr val="C00000"/>
                          </a:solidFill>
                          <a:latin typeface="Rix모던고딕 M" panose="02020603020101020101" pitchFamily="18" charset="-127"/>
                          <a:ea typeface="Rix모던고딕 M" panose="02020603020101020101" pitchFamily="18" charset="-127"/>
                        </a:rPr>
                        <a:t>22/07/20(</a:t>
                      </a:r>
                      <a:r>
                        <a:rPr lang="ko-KR" altLang="en-US" sz="1000" b="1" i="0" u="none" strike="noStrike" spc="0" baseline="0" dirty="0">
                          <a:solidFill>
                            <a:srgbClr val="C00000"/>
                          </a:solidFill>
                          <a:latin typeface="Rix모던고딕 M" panose="02020603020101020101" pitchFamily="18" charset="-127"/>
                        </a:rPr>
                        <a:t>목</a:t>
                      </a:r>
                      <a:r>
                        <a:rPr lang="en-US" altLang="ko-KR" sz="1000" b="1" i="0" u="none" strike="noStrike" spc="0" baseline="0" dirty="0">
                          <a:solidFill>
                            <a:srgbClr val="C00000"/>
                          </a:solidFill>
                          <a:latin typeface="Rix모던고딕 M" panose="02020603020101020101" pitchFamily="18" charset="-127"/>
                        </a:rPr>
                        <a:t>)</a:t>
                      </a:r>
                    </a:p>
                  </a:txBody>
                  <a:tcPr marL="102573" marR="102573" marT="102573" marB="102573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spc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모던고딕 M" panose="02020603020101020101" pitchFamily="18" charset="-127"/>
                          <a:ea typeface="Rix모던고딕 M" panose="02020603020101020101" pitchFamily="18" charset="-127"/>
                        </a:rPr>
                        <a:t>서비스기간</a:t>
                      </a:r>
                      <a:endParaRPr lang="en-US" altLang="ko-KR" sz="1000" b="1" i="0" u="none" strike="noStrike" spc="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Rix모던고딕 M" panose="02020603020101020101" pitchFamily="18" charset="-127"/>
                      </a:endParaRPr>
                    </a:p>
                  </a:txBody>
                  <a:tcPr marL="102573" marR="102573" marT="102573" marB="102573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1" hangingPunct="1"/>
                      <a:r>
                        <a:rPr lang="en-US" altLang="ko-KR" sz="1000" b="1" i="0" u="none" strike="noStrike" spc="0" baseline="0">
                          <a:solidFill>
                            <a:srgbClr val="C00000"/>
                          </a:solidFill>
                          <a:latin typeface="Rix모던고딕 M" panose="02020603020101020101" pitchFamily="18" charset="-127"/>
                          <a:ea typeface="Rix모던고딕 M" panose="02020603020101020101" pitchFamily="18" charset="-127"/>
                        </a:rPr>
                        <a:t>22/07/20(</a:t>
                      </a:r>
                      <a:r>
                        <a:rPr lang="ko-KR" altLang="en-US" sz="1000" b="1" i="0" u="none" strike="noStrike" spc="0" baseline="0">
                          <a:solidFill>
                            <a:srgbClr val="C00000"/>
                          </a:solidFill>
                          <a:latin typeface="Rix모던고딕 M" panose="02020603020101020101" pitchFamily="18" charset="-127"/>
                        </a:rPr>
                        <a:t>목</a:t>
                      </a:r>
                      <a:r>
                        <a:rPr lang="en-US" altLang="ko-KR" sz="1000" b="1" i="0" u="none" strike="noStrike" spc="0" baseline="0">
                          <a:solidFill>
                            <a:srgbClr val="C00000"/>
                          </a:solidFill>
                          <a:latin typeface="Rix모던고딕 M" panose="02020603020101020101" pitchFamily="18" charset="-127"/>
                        </a:rPr>
                        <a:t>) </a:t>
                      </a:r>
                      <a:r>
                        <a:rPr lang="ko-KR" altLang="en-US" sz="1000" b="1" i="0" u="none" strike="noStrike" spc="0" baseline="0">
                          <a:solidFill>
                            <a:srgbClr val="C00000"/>
                          </a:solidFill>
                          <a:latin typeface="Rix모던고딕 M" panose="02020603020101020101" pitchFamily="18" charset="-127"/>
                        </a:rPr>
                        <a:t>게임 점검 종료 후</a:t>
                      </a:r>
                      <a:r>
                        <a:rPr lang="en-US" altLang="ko-KR" sz="1000" b="1" i="0" u="none" strike="noStrike" spc="0" baseline="0">
                          <a:solidFill>
                            <a:srgbClr val="C00000"/>
                          </a:solidFill>
                          <a:latin typeface="Rix모던고딕 M" panose="02020603020101020101" pitchFamily="18" charset="-127"/>
                        </a:rPr>
                        <a:t>(</a:t>
                      </a:r>
                      <a:r>
                        <a:rPr lang="ko-KR" altLang="en-US" sz="1000" b="1" i="0" u="none" strike="noStrike" spc="0" baseline="0">
                          <a:solidFill>
                            <a:srgbClr val="C00000"/>
                          </a:solidFill>
                          <a:latin typeface="Rix모던고딕 M" panose="02020603020101020101" pitchFamily="18" charset="-127"/>
                        </a:rPr>
                        <a:t>시간 미정</a:t>
                      </a:r>
                      <a:r>
                        <a:rPr lang="en-US" altLang="ko-KR" sz="1000" b="1" i="0" u="none" strike="noStrike" spc="0" baseline="0">
                          <a:solidFill>
                            <a:srgbClr val="C00000"/>
                          </a:solidFill>
                          <a:latin typeface="Rix모던고딕 M" panose="02020603020101020101" pitchFamily="18" charset="-127"/>
                        </a:rPr>
                        <a:t>) ~ </a:t>
                      </a:r>
                      <a:r>
                        <a:rPr lang="ko-KR" altLang="en-US" sz="1000" b="1" i="0" u="none" strike="noStrike" spc="0" baseline="0">
                          <a:solidFill>
                            <a:srgbClr val="C00000"/>
                          </a:solidFill>
                          <a:latin typeface="Rix모던고딕 M" panose="02020603020101020101" pitchFamily="18" charset="-127"/>
                        </a:rPr>
                        <a:t>종료 예정 없음</a:t>
                      </a:r>
                      <a:endParaRPr lang="en-US" altLang="ko-KR" sz="1000" b="1" i="0" u="none" strike="noStrike" kern="1200" spc="0" baseline="0" dirty="0">
                        <a:solidFill>
                          <a:srgbClr val="C00000"/>
                        </a:solidFill>
                        <a:latin typeface="Rix모던고딕 M" panose="02020603020101020101" pitchFamily="18" charset="-127"/>
                        <a:ea typeface="Rix모던고딕 M" panose="02020603020101020101" pitchFamily="18" charset="-127"/>
                        <a:cs typeface="+mn-cs"/>
                      </a:endParaRPr>
                    </a:p>
                  </a:txBody>
                  <a:tcPr marL="102573" marR="102573" marT="102573" marB="102573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712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spc="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모던고딕 M" panose="02020603020101020101" pitchFamily="18" charset="-127"/>
                          <a:ea typeface="Rix모던고딕 M" panose="02020603020101020101" pitchFamily="18" charset="-127"/>
                        </a:rPr>
                        <a:t>제작유형</a:t>
                      </a:r>
                      <a:endParaRPr lang="en-US" altLang="ko-KR" sz="1000" b="1" i="0" u="none" strike="noStrike" spc="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Rix모던고딕 M" panose="02020603020101020101" pitchFamily="18" charset="-127"/>
                      </a:endParaRPr>
                    </a:p>
                  </a:txBody>
                  <a:tcPr marL="102573" marR="102573" marT="102573" marB="102573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spc="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모던고딕 M" panose="02020603020101020101" pitchFamily="18" charset="-127"/>
                          <a:ea typeface="Rix모던고딕 M" panose="02020603020101020101" pitchFamily="18" charset="-127"/>
                        </a:rPr>
                        <a:t>웹상점</a:t>
                      </a:r>
                      <a:endParaRPr lang="en-US" altLang="ko-KR" sz="1000" b="0" i="0" u="none" strike="noStrike" spc="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Rix모던고딕 M" panose="02020603020101020101" pitchFamily="18" charset="-127"/>
                      </a:endParaRPr>
                    </a:p>
                  </a:txBody>
                  <a:tcPr marL="102573" marR="102573" marT="102573" marB="102573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altLang="ko-KR" sz="700" b="1" i="0" u="none" strike="noStrike" spc="-70" baseline="0">
                        <a:solidFill>
                          <a:schemeClr val="bg1"/>
                        </a:solidFill>
                        <a:latin typeface="맑은 고딕"/>
                      </a:endParaRPr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en-US" altLang="ko-KR" sz="700" b="0" i="0" u="none" strike="noStrike" spc="-7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/>
                      </a:endParaRPr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712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spc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모던고딕 M" panose="02020603020101020101" pitchFamily="18" charset="-127"/>
                          <a:ea typeface="Rix모던고딕 M" panose="02020603020101020101" pitchFamily="18" charset="-127"/>
                        </a:rPr>
                        <a:t>지원언어</a:t>
                      </a:r>
                      <a:endParaRPr lang="en-US" altLang="ko-KR" sz="1000" b="1" i="0" u="none" strike="noStrike" spc="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Rix모던고딕 M" panose="02020603020101020101" pitchFamily="18" charset="-127"/>
                      </a:endParaRPr>
                    </a:p>
                  </a:txBody>
                  <a:tcPr marL="102573" marR="102573" marT="102573" marB="102573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spc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모던고딕 M" panose="02020603020101020101" pitchFamily="18" charset="-127"/>
                          <a:ea typeface="Rix모던고딕 M" panose="02020603020101020101" pitchFamily="18" charset="-127"/>
                        </a:rPr>
                        <a:t>국문</a:t>
                      </a:r>
                      <a:endParaRPr lang="en-US" altLang="ko-KR" sz="1000" b="0" i="0" u="none" strike="noStrike" spc="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Rix모던고딕 M" panose="02020603020101020101" pitchFamily="18" charset="-127"/>
                      </a:endParaRPr>
                    </a:p>
                  </a:txBody>
                  <a:tcPr marL="102573" marR="102573" marT="102573" marB="102573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spc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모던고딕 M" panose="02020603020101020101" pitchFamily="18" charset="-127"/>
                          <a:ea typeface="Rix모던고딕 M" panose="02020603020101020101" pitchFamily="18" charset="-127"/>
                        </a:rPr>
                        <a:t>지원지역</a:t>
                      </a:r>
                      <a:endParaRPr lang="en-US" altLang="ko-KR" sz="1000" b="1" i="0" u="none" strike="noStrike" spc="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Rix모던고딕 M" panose="02020603020101020101" pitchFamily="18" charset="-127"/>
                      </a:endParaRPr>
                    </a:p>
                  </a:txBody>
                  <a:tcPr marL="102573" marR="102573" marT="102573" marB="102573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spc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모던고딕 M" panose="02020603020101020101" pitchFamily="18" charset="-127"/>
                          <a:ea typeface="Rix모던고딕 M" panose="02020603020101020101" pitchFamily="18" charset="-127"/>
                        </a:rPr>
                        <a:t>국내</a:t>
                      </a:r>
                      <a:endParaRPr lang="en-US" altLang="ko-KR" sz="1000" b="0" i="0" u="none" strike="noStrike" spc="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Rix모던고딕 M" panose="02020603020101020101" pitchFamily="18" charset="-127"/>
                      </a:endParaRPr>
                    </a:p>
                  </a:txBody>
                  <a:tcPr marL="102573" marR="102573" marT="102573" marB="102573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712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spc="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모던고딕 M" panose="02020603020101020101" pitchFamily="18" charset="-127"/>
                          <a:ea typeface="Rix모던고딕 M" panose="02020603020101020101" pitchFamily="18" charset="-127"/>
                        </a:rPr>
                        <a:t>디바이스</a:t>
                      </a:r>
                      <a:endParaRPr lang="en-US" altLang="ko-KR" sz="1000" b="1" i="0" u="none" strike="noStrike" spc="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Rix모던고딕 M" panose="02020603020101020101" pitchFamily="18" charset="-127"/>
                      </a:endParaRPr>
                    </a:p>
                  </a:txBody>
                  <a:tcPr marL="102573" marR="102573" marT="102573" marB="102573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1" i="0" u="none" strike="noStrike" spc="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모던고딕 M" panose="02020603020101020101" pitchFamily="18" charset="-127"/>
                          <a:ea typeface="Rix모던고딕 M" panose="02020603020101020101" pitchFamily="18" charset="-127"/>
                        </a:rPr>
                        <a:t>PC</a:t>
                      </a:r>
                      <a:endParaRPr lang="en-US" altLang="ko-KR" sz="1000" b="1" i="0" u="none" strike="noStrike" spc="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Rix모던고딕 M" panose="02020603020101020101" pitchFamily="18" charset="-127"/>
                      </a:endParaRPr>
                    </a:p>
                  </a:txBody>
                  <a:tcPr marL="102573" marR="102573" marT="102573" marB="102573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spc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모던고딕 M" panose="02020603020101020101" pitchFamily="18" charset="-127"/>
                          <a:ea typeface="Rix모던고딕 M" panose="02020603020101020101" pitchFamily="18" charset="-127"/>
                        </a:rPr>
                        <a:t>지원 </a:t>
                      </a:r>
                      <a:r>
                        <a:rPr lang="en-US" altLang="ko-KR" sz="1000" b="1" i="0" u="none" strike="noStrike" spc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모던고딕 M" panose="02020603020101020101" pitchFamily="18" charset="-127"/>
                        </a:rPr>
                        <a:t>OS</a:t>
                      </a:r>
                    </a:p>
                  </a:txBody>
                  <a:tcPr marL="102573" marR="102573" marT="102573" marB="102573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spc="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모던고딕 M" panose="02020603020101020101" pitchFamily="18" charset="-127"/>
                          <a:ea typeface="Rix모던고딕 M" panose="02020603020101020101" pitchFamily="18" charset="-127"/>
                        </a:rPr>
                        <a:t>-</a:t>
                      </a:r>
                      <a:endParaRPr lang="en-US" altLang="ko-KR" sz="1000" b="0" i="0" u="none" strike="noStrike" spc="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Rix모던고딕 M" panose="02020603020101020101" pitchFamily="18" charset="-127"/>
                      </a:endParaRPr>
                    </a:p>
                  </a:txBody>
                  <a:tcPr marL="102573" marR="102573" marT="102573" marB="102573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2098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spc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모던고딕 M" panose="02020603020101020101" pitchFamily="18" charset="-127"/>
                          <a:ea typeface="Rix모던고딕 M" panose="02020603020101020101" pitchFamily="18" charset="-127"/>
                        </a:rPr>
                        <a:t>프로젝트 내용</a:t>
                      </a:r>
                      <a:endParaRPr lang="en-US" altLang="ko-KR" sz="1000" b="1" i="0" u="none" strike="noStrike" spc="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Rix모던고딕 M" panose="02020603020101020101" pitchFamily="18" charset="-127"/>
                      </a:endParaRPr>
                    </a:p>
                  </a:txBody>
                  <a:tcPr marL="102573" marR="102573" marT="102573" marB="102573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fontAlgn="ctr"/>
                      <a:r>
                        <a:rPr lang="en-US" altLang="ko-KR" sz="1000" b="1" i="0" u="none" strike="noStrike" spc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모던고딕 M" panose="02020603020101020101" pitchFamily="18" charset="-127"/>
                          <a:ea typeface="Rix모던고딕 M" panose="02020603020101020101" pitchFamily="18" charset="-127"/>
                        </a:rPr>
                        <a:t>&lt;</a:t>
                      </a:r>
                      <a:r>
                        <a:rPr lang="ko-KR" altLang="en-US" sz="1000" b="1" i="0" u="none" strike="noStrike" spc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모던고딕 M" panose="02020603020101020101" pitchFamily="18" charset="-127"/>
                        </a:rPr>
                        <a:t>목적</a:t>
                      </a:r>
                      <a:r>
                        <a:rPr lang="en-US" altLang="ko-KR" sz="1000" b="1" i="0" u="none" strike="noStrike" spc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모던고딕 M" panose="02020603020101020101" pitchFamily="18" charset="-127"/>
                        </a:rPr>
                        <a:t>&gt;</a:t>
                      </a:r>
                    </a:p>
                    <a:p>
                      <a:pPr marL="171450" indent="-171450" algn="l" fontAlgn="ctr">
                        <a:buFontTx/>
                        <a:buChar char="-"/>
                      </a:pPr>
                      <a:r>
                        <a:rPr lang="ko-KR" altLang="en-US" sz="1000" b="0" i="0" u="none" strike="noStrike" spc="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모던고딕 M" panose="02020603020101020101" pitchFamily="18" charset="-127"/>
                        </a:rPr>
                        <a:t>플랫폼 수수료 절감을 위한 자체결제 마련</a:t>
                      </a:r>
                      <a:endParaRPr lang="en-US" altLang="ko-KR" sz="1000" b="0" i="0" u="none" strike="noStrike" spc="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Rix모던고딕 M" panose="02020603020101020101" pitchFamily="18" charset="-127"/>
                      </a:endParaRPr>
                    </a:p>
                    <a:p>
                      <a:pPr marL="171450" indent="-171450" algn="l" fontAlgn="ctr">
                        <a:buFontTx/>
                        <a:buChar char="-"/>
                      </a:pPr>
                      <a:r>
                        <a:rPr lang="ko-KR" altLang="en-US" sz="1000" b="0" i="0" u="none" strike="noStrike" spc="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모던고딕 M" panose="02020603020101020101" pitchFamily="18" charset="-127"/>
                        </a:rPr>
                        <a:t>리니지</a:t>
                      </a:r>
                      <a:r>
                        <a:rPr lang="en-US" altLang="ko-KR" sz="1000" b="0" i="0" u="none" strike="noStrike" spc="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모던고딕 M" panose="02020603020101020101" pitchFamily="18" charset="-127"/>
                        </a:rPr>
                        <a:t>2 </a:t>
                      </a:r>
                      <a:r>
                        <a:rPr lang="ko-KR" altLang="en-US" sz="1000" b="0" i="0" u="none" strike="noStrike" spc="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모던고딕 M" panose="02020603020101020101" pitchFamily="18" charset="-127"/>
                        </a:rPr>
                        <a:t>국내 선 제작 이후 글로벌</a:t>
                      </a:r>
                      <a:r>
                        <a:rPr lang="en-US" altLang="ko-KR" sz="1000" b="0" i="0" u="none" strike="noStrike" spc="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모던고딕 M" panose="02020603020101020101" pitchFamily="18" charset="-127"/>
                        </a:rPr>
                        <a:t>/</a:t>
                      </a:r>
                      <a:r>
                        <a:rPr lang="ko-KR" altLang="en-US" sz="1000" b="0" i="0" u="none" strike="noStrike" spc="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모던고딕 M" panose="02020603020101020101" pitchFamily="18" charset="-127"/>
                        </a:rPr>
                        <a:t>일본 적용 요청 예정</a:t>
                      </a:r>
                      <a:endParaRPr lang="en-US" altLang="ko-KR" sz="1000" b="0" i="0" u="none" strike="noStrike" spc="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Rix모던고딕 M" panose="02020603020101020101" pitchFamily="18" charset="-127"/>
                      </a:endParaRPr>
                    </a:p>
                    <a:p>
                      <a:pPr marL="171450" indent="-171450" algn="l" fontAlgn="ctr">
                        <a:buFontTx/>
                        <a:buChar char="-"/>
                      </a:pPr>
                      <a:r>
                        <a:rPr lang="ko-KR" altLang="en-US" sz="1000" b="1" i="0" u="sng" strike="noStrike" spc="0" baseline="0">
                          <a:solidFill>
                            <a:srgbClr val="FF0000"/>
                          </a:solidFill>
                          <a:latin typeface="Rix모던고딕 M" panose="02020603020101020101" pitchFamily="18" charset="-127"/>
                        </a:rPr>
                        <a:t>웹상점 구매 유저 메리트 미정으로 추후 문서 추가 예정 </a:t>
                      </a:r>
                      <a:r>
                        <a:rPr lang="en-US" altLang="ko-KR" sz="1000" b="1" i="0" u="sng" strike="noStrike" spc="0" baseline="0">
                          <a:solidFill>
                            <a:srgbClr val="FF0000"/>
                          </a:solidFill>
                          <a:latin typeface="Rix모던고딕 M" panose="02020603020101020101" pitchFamily="18" charset="-127"/>
                        </a:rPr>
                        <a:t>(</a:t>
                      </a:r>
                      <a:r>
                        <a:rPr lang="ko-KR" altLang="en-US" sz="1000" b="1" i="0" u="sng" strike="noStrike" spc="0" baseline="0">
                          <a:solidFill>
                            <a:srgbClr val="FF0000"/>
                          </a:solidFill>
                          <a:latin typeface="Rix모던고딕 M" panose="02020603020101020101" pitchFamily="18" charset="-127"/>
                        </a:rPr>
                        <a:t>할인 </a:t>
                      </a:r>
                      <a:r>
                        <a:rPr lang="en-US" altLang="ko-KR" sz="1000" b="1" i="0" u="sng" strike="noStrike" spc="0" baseline="0">
                          <a:solidFill>
                            <a:srgbClr val="FF0000"/>
                          </a:solidFill>
                          <a:latin typeface="Rix모던고딕 M" panose="02020603020101020101" pitchFamily="18" charset="-127"/>
                        </a:rPr>
                        <a:t>OR </a:t>
                      </a:r>
                      <a:r>
                        <a:rPr lang="ko-KR" altLang="en-US" sz="1000" b="1" i="0" u="sng" strike="noStrike" spc="0" baseline="0">
                          <a:solidFill>
                            <a:srgbClr val="FF0000"/>
                          </a:solidFill>
                          <a:latin typeface="Rix모던고딕 M" panose="02020603020101020101" pitchFamily="18" charset="-127"/>
                        </a:rPr>
                        <a:t>마일리지 등</a:t>
                      </a:r>
                      <a:r>
                        <a:rPr lang="en-US" altLang="ko-KR" sz="1000" b="1" i="0" u="sng" strike="noStrike" spc="0" baseline="0">
                          <a:solidFill>
                            <a:srgbClr val="FF0000"/>
                          </a:solidFill>
                          <a:latin typeface="Rix모던고딕 M" panose="02020603020101020101" pitchFamily="18" charset="-127"/>
                        </a:rPr>
                        <a:t>)</a:t>
                      </a:r>
                    </a:p>
                    <a:p>
                      <a:pPr marL="171450" indent="-171450" algn="l" fontAlgn="ctr">
                        <a:buFontTx/>
                        <a:buChar char="-"/>
                      </a:pPr>
                      <a:r>
                        <a:rPr lang="en-US" altLang="ko-KR" sz="1000" b="1" i="0" u="sng" strike="noStrike" spc="0" baseline="0">
                          <a:solidFill>
                            <a:srgbClr val="FF0000"/>
                          </a:solidFill>
                          <a:latin typeface="Rix모던고딕 M" panose="02020603020101020101" pitchFamily="18" charset="-127"/>
                        </a:rPr>
                        <a:t>7</a:t>
                      </a:r>
                      <a:r>
                        <a:rPr lang="ko-KR" altLang="en-US" sz="1000" b="1" i="0" u="sng" strike="noStrike" spc="0" baseline="0">
                          <a:solidFill>
                            <a:srgbClr val="FF0000"/>
                          </a:solidFill>
                          <a:latin typeface="Rix모던고딕 M" panose="02020603020101020101" pitchFamily="18" charset="-127"/>
                        </a:rPr>
                        <a:t>월 내 할인 </a:t>
                      </a:r>
                      <a:r>
                        <a:rPr lang="en-US" altLang="ko-KR" sz="1000" b="1" i="0" u="sng" strike="noStrike" spc="0" baseline="0">
                          <a:solidFill>
                            <a:srgbClr val="FF0000"/>
                          </a:solidFill>
                          <a:latin typeface="Rix모던고딕 M" panose="02020603020101020101" pitchFamily="18" charset="-127"/>
                        </a:rPr>
                        <a:t>OR </a:t>
                      </a:r>
                      <a:r>
                        <a:rPr lang="ko-KR" altLang="en-US" sz="1000" b="1" i="0" u="sng" strike="noStrike" spc="0" baseline="0">
                          <a:solidFill>
                            <a:srgbClr val="FF0000"/>
                          </a:solidFill>
                          <a:latin typeface="Rix모던고딕 M" panose="02020603020101020101" pitchFamily="18" charset="-127"/>
                        </a:rPr>
                        <a:t>마일리지 기능 개발 불가 시</a:t>
                      </a:r>
                      <a:r>
                        <a:rPr lang="en-US" altLang="ko-KR" sz="1000" b="1" i="0" u="sng" strike="noStrike" spc="0" baseline="0">
                          <a:solidFill>
                            <a:srgbClr val="FF0000"/>
                          </a:solidFill>
                          <a:latin typeface="Rix모던고딕 M" panose="02020603020101020101" pitchFamily="18" charset="-127"/>
                        </a:rPr>
                        <a:t>, </a:t>
                      </a:r>
                      <a:r>
                        <a:rPr lang="ko-KR" altLang="en-US" sz="1000" b="1" i="0" u="sng" strike="noStrike" spc="0" baseline="0">
                          <a:solidFill>
                            <a:srgbClr val="FF0000"/>
                          </a:solidFill>
                          <a:latin typeface="Rix모던고딕 M" panose="02020603020101020101" pitchFamily="18" charset="-127"/>
                        </a:rPr>
                        <a:t>금액대별 레드다이아</a:t>
                      </a:r>
                      <a:r>
                        <a:rPr lang="en-US" altLang="ko-KR" sz="1000" b="1" i="0" u="sng" strike="noStrike" spc="0" baseline="0">
                          <a:solidFill>
                            <a:srgbClr val="FF0000"/>
                          </a:solidFill>
                          <a:latin typeface="Rix모던고딕 M" panose="02020603020101020101" pitchFamily="18" charset="-127"/>
                        </a:rPr>
                        <a:t>(</a:t>
                      </a:r>
                      <a:r>
                        <a:rPr lang="ko-KR" altLang="en-US" sz="1000" b="1" i="0" u="sng" strike="noStrike" spc="0" baseline="0">
                          <a:solidFill>
                            <a:srgbClr val="FF0000"/>
                          </a:solidFill>
                          <a:latin typeface="Rix모던고딕 M" panose="02020603020101020101" pitchFamily="18" charset="-127"/>
                        </a:rPr>
                        <a:t>인게임 재화</a:t>
                      </a:r>
                      <a:r>
                        <a:rPr lang="en-US" altLang="ko-KR" sz="1000" b="1" i="0" u="sng" strike="noStrike" spc="0" baseline="0">
                          <a:solidFill>
                            <a:srgbClr val="FF0000"/>
                          </a:solidFill>
                          <a:latin typeface="Rix모던고딕 M" panose="02020603020101020101" pitchFamily="18" charset="-127"/>
                        </a:rPr>
                        <a:t>) </a:t>
                      </a:r>
                      <a:r>
                        <a:rPr lang="ko-KR" altLang="en-US" sz="1000" b="1" i="0" u="sng" strike="noStrike" spc="0" baseline="0">
                          <a:solidFill>
                            <a:srgbClr val="FF0000"/>
                          </a:solidFill>
                          <a:latin typeface="Rix모던고딕 M" panose="02020603020101020101" pitchFamily="18" charset="-127"/>
                        </a:rPr>
                        <a:t>보너스 지급 예정</a:t>
                      </a:r>
                      <a:endParaRPr lang="en-US" altLang="ko-KR" sz="1000" b="1" i="0" u="sng" strike="noStrike" spc="0" baseline="0" dirty="0">
                        <a:solidFill>
                          <a:srgbClr val="FF0000"/>
                        </a:solidFill>
                        <a:latin typeface="Rix모던고딕 M" panose="02020603020101020101" pitchFamily="18" charset="-127"/>
                      </a:endParaRPr>
                    </a:p>
                  </a:txBody>
                  <a:tcPr marL="102573" marR="102573" marT="102573" marB="102573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altLang="ko-KR" sz="800" b="1" i="0" u="none" strike="noStrike" spc="-70" baseline="0">
                        <a:solidFill>
                          <a:schemeClr val="bg1"/>
                        </a:solidFill>
                        <a:latin typeface="맑은 고딕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en-US" altLang="ko-KR" sz="800" b="0" i="0" u="none" strike="noStrike" spc="-7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3180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01187-BBC3-4DD7-8466-B417C90ED8D1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0" y="181090"/>
            <a:ext cx="14462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>
                <a:latin typeface="Rix모던고딕 B" panose="02020603020101020101" pitchFamily="18" charset="-127"/>
                <a:ea typeface="Rix모던고딕 B" panose="02020603020101020101" pitchFamily="18" charset="-127"/>
              </a:rPr>
              <a:t>1. </a:t>
            </a:r>
            <a:r>
              <a:rPr lang="ko-KR" altLang="en-US" sz="2000" b="1">
                <a:latin typeface="Rix모던고딕 B" panose="02020603020101020101" pitchFamily="18" charset="-127"/>
                <a:ea typeface="Rix모던고딕 B" panose="02020603020101020101" pitchFamily="18" charset="-127"/>
              </a:rPr>
              <a:t>메인 화면</a:t>
            </a:r>
            <a:endParaRPr lang="ko-KR" altLang="en-US" sz="2000" b="1" dirty="0"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40860" y="581201"/>
            <a:ext cx="12110281" cy="5935009"/>
            <a:chOff x="39554" y="581201"/>
            <a:chExt cx="12110281" cy="5935009"/>
          </a:xfrm>
        </p:grpSpPr>
        <p:sp>
          <p:nvSpPr>
            <p:cNvPr id="23" name="직사각형 22"/>
            <p:cNvSpPr/>
            <p:nvPr/>
          </p:nvSpPr>
          <p:spPr>
            <a:xfrm>
              <a:off x="39554" y="581201"/>
              <a:ext cx="7625322" cy="5935009"/>
            </a:xfrm>
            <a:prstGeom prst="rect">
              <a:avLst/>
            </a:prstGeom>
            <a:noFill/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Rix모던고딕 M" panose="02020603020101020101" pitchFamily="18" charset="-127"/>
                <a:ea typeface="Rix모던고딕 M" panose="02020603020101020101" pitchFamily="18" charset="-127"/>
              </a:endParaRP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7663954" y="581201"/>
              <a:ext cx="4485881" cy="5935009"/>
            </a:xfrm>
            <a:prstGeom prst="rect">
              <a:avLst/>
            </a:prstGeom>
            <a:noFill/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Rix모던고딕 M" panose="02020603020101020101" pitchFamily="18" charset="-127"/>
                <a:ea typeface="Rix모던고딕 M" panose="02020603020101020101" pitchFamily="18" charset="-127"/>
              </a:endParaRPr>
            </a:p>
          </p:txBody>
        </p:sp>
      </p:grpSp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7337413"/>
              </p:ext>
            </p:extLst>
          </p:nvPr>
        </p:nvGraphicFramePr>
        <p:xfrm>
          <a:off x="7726888" y="646516"/>
          <a:ext cx="4364842" cy="3413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9512">
                  <a:extLst>
                    <a:ext uri="{9D8B030D-6E8A-4147-A177-3AD203B41FA5}">
                      <a16:colId xmlns:a16="http://schemas.microsoft.com/office/drawing/2014/main" val="3666573225"/>
                    </a:ext>
                  </a:extLst>
                </a:gridCol>
                <a:gridCol w="4065330">
                  <a:extLst>
                    <a:ext uri="{9D8B030D-6E8A-4147-A177-3AD203B41FA5}">
                      <a16:colId xmlns:a16="http://schemas.microsoft.com/office/drawing/2014/main" val="3872606723"/>
                    </a:ext>
                  </a:extLst>
                </a:gridCol>
              </a:tblGrid>
              <a:tr h="2863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Rix모던고딕 M" panose="02020603020101020101" pitchFamily="18" charset="-127"/>
                          <a:ea typeface="Rix모던고딕 M" panose="02020603020101020101" pitchFamily="18" charset="-127"/>
                        </a:rPr>
                        <a:t>1</a:t>
                      </a:r>
                      <a:endParaRPr lang="ko-KR" altLang="en-US" sz="1400" dirty="0">
                        <a:latin typeface="Rix모던고딕 M" panose="02020603020101020101" pitchFamily="18" charset="-127"/>
                        <a:ea typeface="Rix모던고딕 M" panose="0202060302010102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baseline="0">
                          <a:latin typeface="Rix모던고딕 M" panose="02020603020101020101" pitchFamily="18" charset="-127"/>
                          <a:ea typeface="Rix모던고딕 M" panose="02020603020101020101" pitchFamily="18" charset="-127"/>
                        </a:rPr>
                        <a:t>로그인 </a:t>
                      </a:r>
                      <a:endParaRPr lang="en-US" altLang="ko-KR" sz="1200" b="1" baseline="0">
                        <a:latin typeface="Rix모던고딕 M" panose="02020603020101020101" pitchFamily="18" charset="-127"/>
                        <a:ea typeface="Rix모던고딕 M" panose="02020603020101020101" pitchFamily="18" charset="-127"/>
                      </a:endParaRPr>
                    </a:p>
                    <a:p>
                      <a:pPr algn="l" latinLnBrk="1"/>
                      <a:r>
                        <a:rPr lang="en-US" altLang="ko-KR" sz="1200" b="0" baseline="0">
                          <a:latin typeface="Rix모던고딕 M" panose="02020603020101020101" pitchFamily="18" charset="-127"/>
                          <a:ea typeface="Rix모던고딕 M" panose="02020603020101020101" pitchFamily="18" charset="-127"/>
                        </a:rPr>
                        <a:t>- </a:t>
                      </a:r>
                      <a:r>
                        <a:rPr lang="ko-KR" altLang="en-US" sz="1200" b="0" baseline="0">
                          <a:latin typeface="Rix모던고딕 M" panose="02020603020101020101" pitchFamily="18" charset="-127"/>
                          <a:ea typeface="Rix모던고딕 M" panose="02020603020101020101" pitchFamily="18" charset="-127"/>
                        </a:rPr>
                        <a:t>넷마블 로그인 제공</a:t>
                      </a:r>
                      <a:endParaRPr lang="ko-KR" altLang="en-US" sz="1200" b="0" kern="1200" baseline="0" dirty="0">
                        <a:solidFill>
                          <a:schemeClr val="tx1"/>
                        </a:solidFill>
                        <a:latin typeface="Rix모던고딕 M" panose="02020603020101020101" pitchFamily="18" charset="-127"/>
                        <a:ea typeface="Rix모던고딕 M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6724440"/>
                  </a:ext>
                </a:extLst>
              </a:tr>
              <a:tr h="2863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Rix모던고딕 M" panose="02020603020101020101" pitchFamily="18" charset="-127"/>
                          <a:ea typeface="Rix모던고딕 M" panose="02020603020101020101" pitchFamily="18" charset="-127"/>
                        </a:rPr>
                        <a:t>2</a:t>
                      </a:r>
                      <a:endParaRPr lang="ko-KR" altLang="en-US" sz="1400" dirty="0">
                        <a:latin typeface="Rix모던고딕 M" panose="02020603020101020101" pitchFamily="18" charset="-127"/>
                        <a:ea typeface="Rix모던고딕 M" panose="0202060302010102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baseline="0">
                          <a:latin typeface="Rix모던고딕 M" panose="02020603020101020101" pitchFamily="18" charset="-127"/>
                          <a:ea typeface="Rix모던고딕 M" panose="02020603020101020101" pitchFamily="18" charset="-127"/>
                        </a:rPr>
                        <a:t>내 정보 </a:t>
                      </a:r>
                      <a:endParaRPr lang="en-US" altLang="ko-KR" sz="1200" b="1" baseline="0">
                        <a:latin typeface="Rix모던고딕 M" panose="02020603020101020101" pitchFamily="18" charset="-127"/>
                        <a:ea typeface="Rix모던고딕 M" panose="0202060302010102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63134076"/>
                  </a:ext>
                </a:extLst>
              </a:tr>
              <a:tr h="2863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Rix모던고딕 M" panose="02020603020101020101" pitchFamily="18" charset="-127"/>
                          <a:ea typeface="Rix모던고딕 M" panose="02020603020101020101" pitchFamily="18" charset="-127"/>
                        </a:rPr>
                        <a:t>3</a:t>
                      </a:r>
                      <a:endParaRPr lang="ko-KR" altLang="en-US" sz="1400" dirty="0">
                        <a:latin typeface="Rix모던고딕 M" panose="02020603020101020101" pitchFamily="18" charset="-127"/>
                        <a:ea typeface="Rix모던고딕 M" panose="0202060302010102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>
                          <a:solidFill>
                            <a:schemeClr val="tx1"/>
                          </a:solidFill>
                          <a:latin typeface="Rix모던고딕 M" panose="02020603020101020101" pitchFamily="18" charset="-127"/>
                          <a:ea typeface="Rix모던고딕 M" panose="02020603020101020101" pitchFamily="18" charset="-127"/>
                        </a:rPr>
                        <a:t>상품 프로모션 영역 희망 </a:t>
                      </a:r>
                      <a:r>
                        <a:rPr lang="en-US" altLang="ko-KR" sz="1200" b="1" smtClean="0">
                          <a:solidFill>
                            <a:schemeClr val="tx1"/>
                          </a:solidFill>
                          <a:latin typeface="Rix모던고딕 M" panose="02020603020101020101" pitchFamily="18" charset="-127"/>
                          <a:ea typeface="Rix모던고딕 M" panose="02020603020101020101" pitchFamily="18" charset="-127"/>
                          <a:hlinkClick r:id="rId3" action="ppaction://hlinksldjump"/>
                        </a:rPr>
                        <a:t>(10p</a:t>
                      </a:r>
                      <a:r>
                        <a:rPr lang="ko-KR" altLang="en-US" sz="1200" b="1" smtClean="0">
                          <a:solidFill>
                            <a:schemeClr val="tx1"/>
                          </a:solidFill>
                          <a:latin typeface="Rix모던고딕 M" panose="02020603020101020101" pitchFamily="18" charset="-127"/>
                          <a:ea typeface="Rix모던고딕 M" panose="02020603020101020101" pitchFamily="18" charset="-127"/>
                          <a:hlinkClick r:id="rId3" action="ppaction://hlinksldjump"/>
                        </a:rPr>
                        <a:t>에 자세히 서술</a:t>
                      </a:r>
                      <a:r>
                        <a:rPr lang="en-US" altLang="ko-KR" sz="1200" b="1" smtClean="0">
                          <a:solidFill>
                            <a:schemeClr val="tx1"/>
                          </a:solidFill>
                          <a:latin typeface="Rix모던고딕 M" panose="02020603020101020101" pitchFamily="18" charset="-127"/>
                          <a:ea typeface="Rix모던고딕 M" panose="02020603020101020101" pitchFamily="18" charset="-127"/>
                          <a:hlinkClick r:id="rId3" action="ppaction://hlinksldjump"/>
                        </a:rPr>
                        <a:t>)</a:t>
                      </a:r>
                      <a:endParaRPr lang="en-US" altLang="ko-KR" sz="1200" b="1">
                        <a:solidFill>
                          <a:schemeClr val="tx1"/>
                        </a:solidFill>
                        <a:latin typeface="Rix모던고딕 M" panose="02020603020101020101" pitchFamily="18" charset="-127"/>
                        <a:ea typeface="Rix모던고딕 M" panose="0202060302010102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71884904"/>
                  </a:ext>
                </a:extLst>
              </a:tr>
              <a:tr h="2863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Rix모던고딕 M" panose="02020603020101020101" pitchFamily="18" charset="-127"/>
                          <a:ea typeface="Rix모던고딕 M" panose="02020603020101020101" pitchFamily="18" charset="-127"/>
                        </a:rPr>
                        <a:t>4</a:t>
                      </a:r>
                      <a:endParaRPr lang="ko-KR" altLang="en-US" sz="1400" dirty="0">
                        <a:latin typeface="Rix모던고딕 M" panose="02020603020101020101" pitchFamily="18" charset="-127"/>
                        <a:ea typeface="Rix모던고딕 M" panose="0202060302010102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kern="1200">
                          <a:solidFill>
                            <a:schemeClr val="tx1"/>
                          </a:solidFill>
                          <a:latin typeface="Rix모던고딕 M" panose="02020603020101020101" pitchFamily="18" charset="-127"/>
                          <a:ea typeface="Rix모던고딕 M" panose="02020603020101020101" pitchFamily="18" charset="-127"/>
                          <a:cs typeface="+mn-cs"/>
                        </a:rPr>
                        <a:t>검색하기</a:t>
                      </a:r>
                      <a:endParaRPr lang="en-US" altLang="ko-KR" sz="1200" b="1" kern="1200">
                        <a:solidFill>
                          <a:schemeClr val="tx1"/>
                        </a:solidFill>
                        <a:latin typeface="Rix모던고딕 M" panose="02020603020101020101" pitchFamily="18" charset="-127"/>
                        <a:ea typeface="Rix모던고딕 M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86696320"/>
                  </a:ext>
                </a:extLst>
              </a:tr>
              <a:tr h="2863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Rix모던고딕 M" panose="02020603020101020101" pitchFamily="18" charset="-127"/>
                          <a:ea typeface="Rix모던고딕 M" panose="02020603020101020101" pitchFamily="18" charset="-127"/>
                        </a:rPr>
                        <a:t>5</a:t>
                      </a:r>
                      <a:endParaRPr lang="ko-KR" altLang="en-US" sz="1400" dirty="0">
                        <a:latin typeface="Rix모던고딕 M" panose="02020603020101020101" pitchFamily="18" charset="-127"/>
                        <a:ea typeface="Rix모던고딕 M" panose="0202060302010102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kern="1200">
                          <a:solidFill>
                            <a:schemeClr val="tx1"/>
                          </a:solidFill>
                          <a:latin typeface="Rix모던고딕 M" panose="02020603020101020101" pitchFamily="18" charset="-127"/>
                          <a:ea typeface="Rix모던고딕 M" panose="02020603020101020101" pitchFamily="18" charset="-127"/>
                          <a:cs typeface="+mn-cs"/>
                        </a:rPr>
                        <a:t>정렬</a:t>
                      </a:r>
                      <a:endParaRPr lang="en-US" altLang="ko-KR" sz="1200" b="1" kern="1200">
                        <a:solidFill>
                          <a:schemeClr val="tx1"/>
                        </a:solidFill>
                        <a:latin typeface="Rix모던고딕 M" panose="02020603020101020101" pitchFamily="18" charset="-127"/>
                        <a:ea typeface="Rix모던고딕 M" panose="02020603020101020101" pitchFamily="18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kern="1200" baseline="0">
                          <a:solidFill>
                            <a:schemeClr val="tx1"/>
                          </a:solidFill>
                          <a:latin typeface="Rix모던고딕 M" panose="02020603020101020101" pitchFamily="18" charset="-127"/>
                          <a:ea typeface="Rix모던고딕 M" panose="02020603020101020101" pitchFamily="18" charset="-127"/>
                          <a:cs typeface="+mn-cs"/>
                        </a:rPr>
                        <a:t>- </a:t>
                      </a:r>
                      <a:r>
                        <a:rPr lang="ko-KR" altLang="en-US" sz="1200" b="0" kern="1200" baseline="0">
                          <a:solidFill>
                            <a:schemeClr val="tx1"/>
                          </a:solidFill>
                          <a:latin typeface="Rix모던고딕 M" panose="02020603020101020101" pitchFamily="18" charset="-127"/>
                          <a:ea typeface="Rix모던고딕 M" panose="02020603020101020101" pitchFamily="18" charset="-127"/>
                          <a:cs typeface="+mn-cs"/>
                        </a:rPr>
                        <a:t>최신순 </a:t>
                      </a:r>
                      <a:r>
                        <a:rPr lang="en-US" altLang="ko-KR" sz="1200" b="0" kern="1200" baseline="0">
                          <a:solidFill>
                            <a:schemeClr val="tx1"/>
                          </a:solidFill>
                          <a:latin typeface="Rix모던고딕 M" panose="02020603020101020101" pitchFamily="18" charset="-127"/>
                          <a:ea typeface="Rix모던고딕 M" panose="02020603020101020101" pitchFamily="18" charset="-127"/>
                          <a:cs typeface="+mn-cs"/>
                        </a:rPr>
                        <a:t>/ </a:t>
                      </a:r>
                      <a:r>
                        <a:rPr lang="ko-KR" altLang="en-US" sz="1200" b="0" kern="1200" baseline="0">
                          <a:solidFill>
                            <a:schemeClr val="tx1"/>
                          </a:solidFill>
                          <a:latin typeface="Rix모던고딕 M" panose="02020603020101020101" pitchFamily="18" charset="-127"/>
                          <a:ea typeface="Rix모던고딕 M" panose="02020603020101020101" pitchFamily="18" charset="-127"/>
                          <a:cs typeface="+mn-cs"/>
                        </a:rPr>
                        <a:t>오래된 순 </a:t>
                      </a:r>
                      <a:r>
                        <a:rPr lang="en-US" altLang="ko-KR" sz="1200" b="0" kern="1200" baseline="0">
                          <a:solidFill>
                            <a:schemeClr val="tx1"/>
                          </a:solidFill>
                          <a:latin typeface="Rix모던고딕 M" panose="02020603020101020101" pitchFamily="18" charset="-127"/>
                          <a:ea typeface="Rix모던고딕 M" panose="02020603020101020101" pitchFamily="18" charset="-127"/>
                          <a:cs typeface="+mn-cs"/>
                        </a:rPr>
                        <a:t>/ </a:t>
                      </a:r>
                      <a:r>
                        <a:rPr lang="ko-KR" altLang="en-US" sz="1200" b="0" kern="1200" baseline="0">
                          <a:solidFill>
                            <a:schemeClr val="tx1"/>
                          </a:solidFill>
                          <a:latin typeface="Rix모던고딕 M" panose="02020603020101020101" pitchFamily="18" charset="-127"/>
                          <a:ea typeface="Rix모던고딕 M" panose="02020603020101020101" pitchFamily="18" charset="-127"/>
                          <a:cs typeface="+mn-cs"/>
                        </a:rPr>
                        <a:t>가격 높은 순 </a:t>
                      </a:r>
                      <a:r>
                        <a:rPr lang="en-US" altLang="ko-KR" sz="1200" b="0" kern="1200" baseline="0">
                          <a:solidFill>
                            <a:schemeClr val="tx1"/>
                          </a:solidFill>
                          <a:latin typeface="Rix모던고딕 M" panose="02020603020101020101" pitchFamily="18" charset="-127"/>
                          <a:ea typeface="Rix모던고딕 M" panose="02020603020101020101" pitchFamily="18" charset="-127"/>
                          <a:cs typeface="+mn-cs"/>
                        </a:rPr>
                        <a:t>/ </a:t>
                      </a:r>
                      <a:r>
                        <a:rPr lang="ko-KR" altLang="en-US" sz="1200" b="0" kern="1200" baseline="0">
                          <a:solidFill>
                            <a:schemeClr val="tx1"/>
                          </a:solidFill>
                          <a:latin typeface="Rix모던고딕 M" panose="02020603020101020101" pitchFamily="18" charset="-127"/>
                          <a:ea typeface="Rix모던고딕 M" panose="02020603020101020101" pitchFamily="18" charset="-127"/>
                          <a:cs typeface="+mn-cs"/>
                        </a:rPr>
                        <a:t>가격 낮은 순 </a:t>
                      </a:r>
                      <a:endParaRPr lang="en-US" altLang="ko-KR" sz="1200" b="0" kern="1200" dirty="0">
                        <a:solidFill>
                          <a:schemeClr val="tx1"/>
                        </a:solidFill>
                        <a:latin typeface="Rix모던고딕 M" panose="02020603020101020101" pitchFamily="18" charset="-127"/>
                        <a:ea typeface="Rix모던고딕 M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20066771"/>
                  </a:ext>
                </a:extLst>
              </a:tr>
              <a:tr h="2863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Rix모던고딕 M" panose="02020603020101020101" pitchFamily="18" charset="-127"/>
                          <a:ea typeface="Rix모던고딕 M" panose="02020603020101020101" pitchFamily="18" charset="-127"/>
                        </a:rPr>
                        <a:t>6</a:t>
                      </a:r>
                      <a:endParaRPr lang="ko-KR" altLang="en-US" sz="1400" dirty="0">
                        <a:latin typeface="Rix모던고딕 M" panose="02020603020101020101" pitchFamily="18" charset="-127"/>
                        <a:ea typeface="Rix모던고딕 M" panose="0202060302010102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Rix모던고딕 M" panose="02020603020101020101" pitchFamily="18" charset="-127"/>
                          <a:ea typeface="Rix모던고딕 M" panose="02020603020101020101" pitchFamily="18" charset="-127"/>
                          <a:cs typeface="+mn-cs"/>
                        </a:rPr>
                        <a:t>필터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Rix모던고딕 M" panose="02020603020101020101" pitchFamily="18" charset="-127"/>
                        <a:ea typeface="Rix모던고딕 M" panose="02020603020101020101" pitchFamily="18" charset="-127"/>
                        <a:cs typeface="+mn-cs"/>
                      </a:endParaRPr>
                    </a:p>
                    <a:p>
                      <a:pPr algn="l" latinLnBrk="1"/>
                      <a:r>
                        <a:rPr lang="en-US" altLang="ko-KR" sz="1200" b="0" kern="1200" baseline="0" dirty="0">
                          <a:solidFill>
                            <a:schemeClr val="tx1"/>
                          </a:solidFill>
                          <a:latin typeface="Rix모던고딕 M" panose="02020603020101020101" pitchFamily="18" charset="-127"/>
                          <a:ea typeface="Rix모던고딕 M" panose="02020603020101020101" pitchFamily="18" charset="-127"/>
                          <a:cs typeface="+mn-cs"/>
                        </a:rPr>
                        <a:t>- </a:t>
                      </a:r>
                      <a:r>
                        <a:rPr lang="ko-KR" altLang="en-US" sz="1200" b="0" kern="1200" baseline="0" dirty="0">
                          <a:solidFill>
                            <a:schemeClr val="tx1"/>
                          </a:solidFill>
                          <a:latin typeface="Rix모던고딕 M" panose="02020603020101020101" pitchFamily="18" charset="-127"/>
                          <a:ea typeface="Rix모던고딕 M" panose="02020603020101020101" pitchFamily="18" charset="-127"/>
                          <a:cs typeface="+mn-cs"/>
                        </a:rPr>
                        <a:t>상품 </a:t>
                      </a:r>
                      <a:r>
                        <a:rPr lang="ko-KR" altLang="en-US" sz="1200" b="0" kern="1200" baseline="0" dirty="0" err="1">
                          <a:solidFill>
                            <a:schemeClr val="tx1"/>
                          </a:solidFill>
                          <a:latin typeface="Rix모던고딕 M" panose="02020603020101020101" pitchFamily="18" charset="-127"/>
                          <a:ea typeface="Rix모던고딕 M" panose="02020603020101020101" pitchFamily="18" charset="-127"/>
                          <a:cs typeface="+mn-cs"/>
                        </a:rPr>
                        <a:t>서치</a:t>
                      </a:r>
                      <a:r>
                        <a:rPr lang="ko-KR" altLang="en-US" sz="1200" b="0" kern="1200" baseline="0" dirty="0">
                          <a:solidFill>
                            <a:schemeClr val="tx1"/>
                          </a:solidFill>
                          <a:latin typeface="Rix모던고딕 M" panose="02020603020101020101" pitchFamily="18" charset="-127"/>
                          <a:ea typeface="Rix모던고딕 M" panose="02020603020101020101" pitchFamily="18" charset="-127"/>
                          <a:cs typeface="+mn-cs"/>
                        </a:rPr>
                        <a:t> 용이성을 위해 </a:t>
                      </a:r>
                      <a:r>
                        <a:rPr lang="ko-KR" altLang="en-US" sz="1200" b="0" kern="1200" baseline="0">
                          <a:solidFill>
                            <a:schemeClr val="tx1"/>
                          </a:solidFill>
                          <a:latin typeface="Rix모던고딕 M" panose="02020603020101020101" pitchFamily="18" charset="-127"/>
                          <a:ea typeface="Rix모던고딕 M" panose="02020603020101020101" pitchFamily="18" charset="-127"/>
                          <a:cs typeface="+mn-cs"/>
                        </a:rPr>
                        <a:t>가격 </a:t>
                      </a:r>
                      <a:r>
                        <a:rPr lang="ko-KR" altLang="en-US" sz="1200" b="0" kern="1200" baseline="0" smtClean="0">
                          <a:solidFill>
                            <a:schemeClr val="tx1"/>
                          </a:solidFill>
                          <a:latin typeface="Rix모던고딕 M" panose="02020603020101020101" pitchFamily="18" charset="-127"/>
                          <a:ea typeface="Rix모던고딕 M" panose="02020603020101020101" pitchFamily="18" charset="-127"/>
                          <a:cs typeface="+mn-cs"/>
                        </a:rPr>
                        <a:t>필터로</a:t>
                      </a:r>
                      <a:r>
                        <a:rPr lang="en-US" altLang="ko-KR" sz="1200" b="0" kern="1200" baseline="0" smtClean="0">
                          <a:solidFill>
                            <a:schemeClr val="tx1"/>
                          </a:solidFill>
                          <a:latin typeface="Rix모던고딕 M" panose="02020603020101020101" pitchFamily="18" charset="-127"/>
                          <a:ea typeface="Rix모던고딕 M" panose="02020603020101020101" pitchFamily="18" charset="-127"/>
                          <a:cs typeface="+mn-cs"/>
                        </a:rPr>
                        <a:t/>
                      </a:r>
                      <a:br>
                        <a:rPr lang="en-US" altLang="ko-KR" sz="1200" b="0" kern="1200" baseline="0" smtClean="0">
                          <a:solidFill>
                            <a:schemeClr val="tx1"/>
                          </a:solidFill>
                          <a:latin typeface="Rix모던고딕 M" panose="02020603020101020101" pitchFamily="18" charset="-127"/>
                          <a:ea typeface="Rix모던고딕 M" panose="02020603020101020101" pitchFamily="18" charset="-127"/>
                          <a:cs typeface="+mn-cs"/>
                        </a:rPr>
                      </a:br>
                      <a:r>
                        <a:rPr lang="en-US" altLang="ko-KR" sz="1200" b="0" kern="1200" baseline="0" smtClean="0">
                          <a:solidFill>
                            <a:schemeClr val="tx1"/>
                          </a:solidFill>
                          <a:latin typeface="Rix모던고딕 M" panose="02020603020101020101" pitchFamily="18" charset="-127"/>
                          <a:ea typeface="Rix모던고딕 M" panose="02020603020101020101" pitchFamily="18" charset="-127"/>
                          <a:cs typeface="+mn-cs"/>
                        </a:rPr>
                        <a:t>  </a:t>
                      </a:r>
                      <a:r>
                        <a:rPr lang="ko-KR" altLang="en-US" sz="1200" b="0" kern="1200" baseline="0" smtClean="0">
                          <a:solidFill>
                            <a:schemeClr val="tx1"/>
                          </a:solidFill>
                          <a:latin typeface="Rix모던고딕 M" panose="02020603020101020101" pitchFamily="18" charset="-127"/>
                          <a:ea typeface="Rix모던고딕 M" panose="02020603020101020101" pitchFamily="18" charset="-127"/>
                          <a:cs typeface="+mn-cs"/>
                        </a:rPr>
                        <a:t> </a:t>
                      </a:r>
                      <a:r>
                        <a:rPr lang="en-US" altLang="ko-KR" sz="1200" b="0" kern="1200" baseline="0" dirty="0">
                          <a:solidFill>
                            <a:schemeClr val="tx1"/>
                          </a:solidFill>
                          <a:latin typeface="Rix모던고딕 M" panose="02020603020101020101" pitchFamily="18" charset="-127"/>
                          <a:ea typeface="Rix모던고딕 M" panose="02020603020101020101" pitchFamily="18" charset="-127"/>
                          <a:cs typeface="+mn-cs"/>
                        </a:rPr>
                        <a:t>1.1 / 3.3 / 5.5 / 7.7 / 10.9 </a:t>
                      </a:r>
                      <a:r>
                        <a:rPr lang="ko-KR" altLang="en-US" sz="1200" b="0" kern="1200" baseline="0" dirty="0">
                          <a:solidFill>
                            <a:schemeClr val="tx1"/>
                          </a:solidFill>
                          <a:latin typeface="Rix모던고딕 M" panose="02020603020101020101" pitchFamily="18" charset="-127"/>
                          <a:ea typeface="Rix모던고딕 M" panose="02020603020101020101" pitchFamily="18" charset="-127"/>
                          <a:cs typeface="+mn-cs"/>
                        </a:rPr>
                        <a:t>체크박스 제공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95927141"/>
                  </a:ext>
                </a:extLst>
              </a:tr>
              <a:tr h="2863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Rix모던고딕 M" panose="02020603020101020101" pitchFamily="18" charset="-127"/>
                          <a:ea typeface="Rix모던고딕 M" panose="02020603020101020101" pitchFamily="18" charset="-127"/>
                        </a:rPr>
                        <a:t>7</a:t>
                      </a:r>
                      <a:endParaRPr lang="ko-KR" altLang="en-US" sz="1400" dirty="0">
                        <a:latin typeface="Rix모던고딕 M" panose="02020603020101020101" pitchFamily="18" charset="-127"/>
                        <a:ea typeface="Rix모던고딕 M" panose="0202060302010102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kern="1200" baseline="0">
                          <a:solidFill>
                            <a:schemeClr val="tx1"/>
                          </a:solidFill>
                          <a:latin typeface="Rix모던고딕 M" panose="02020603020101020101" pitchFamily="18" charset="-127"/>
                          <a:ea typeface="Rix모던고딕 M" panose="02020603020101020101" pitchFamily="18" charset="-127"/>
                          <a:cs typeface="+mn-cs"/>
                        </a:rPr>
                        <a:t>안내문구 </a:t>
                      </a:r>
                      <a:r>
                        <a:rPr lang="en-US" altLang="ko-KR" sz="1200" b="1" kern="1200" baseline="0">
                          <a:solidFill>
                            <a:schemeClr val="tx1"/>
                          </a:solidFill>
                          <a:latin typeface="Rix모던고딕 M" panose="02020603020101020101" pitchFamily="18" charset="-127"/>
                          <a:ea typeface="Rix모던고딕 M" panose="02020603020101020101" pitchFamily="18" charset="-127"/>
                          <a:cs typeface="+mn-cs"/>
                        </a:rPr>
                        <a:t>(</a:t>
                      </a:r>
                      <a:r>
                        <a:rPr lang="ko-KR" altLang="en-US" sz="1200" b="1" kern="1200" baseline="0">
                          <a:solidFill>
                            <a:schemeClr val="tx1"/>
                          </a:solidFill>
                          <a:latin typeface="Rix모던고딕 M" panose="02020603020101020101" pitchFamily="18" charset="-127"/>
                          <a:ea typeface="Rix모던고딕 M" panose="02020603020101020101" pitchFamily="18" charset="-127"/>
                          <a:cs typeface="+mn-cs"/>
                        </a:rPr>
                        <a:t>사업부가 상시 수정 가능</a:t>
                      </a:r>
                      <a:r>
                        <a:rPr lang="en-US" altLang="ko-KR" sz="1200" b="1" kern="1200" baseline="0">
                          <a:solidFill>
                            <a:schemeClr val="tx1"/>
                          </a:solidFill>
                          <a:latin typeface="Rix모던고딕 M" panose="02020603020101020101" pitchFamily="18" charset="-127"/>
                          <a:ea typeface="Rix모던고딕 M" panose="02020603020101020101" pitchFamily="18" charset="-127"/>
                          <a:cs typeface="+mn-cs"/>
                        </a:rPr>
                        <a:t>) </a:t>
                      </a:r>
                    </a:p>
                    <a:p>
                      <a:pPr algn="l" latinLnBrk="1"/>
                      <a:r>
                        <a:rPr lang="en-US" altLang="ko-KR" sz="1200" b="0" kern="1200" baseline="0">
                          <a:solidFill>
                            <a:schemeClr val="tx1"/>
                          </a:solidFill>
                          <a:latin typeface="Rix모던고딕 M" panose="02020603020101020101" pitchFamily="18" charset="-127"/>
                          <a:ea typeface="Rix모던고딕 M" panose="02020603020101020101" pitchFamily="18" charset="-127"/>
                          <a:cs typeface="+mn-cs"/>
                        </a:rPr>
                        <a:t>- </a:t>
                      </a:r>
                      <a:r>
                        <a:rPr lang="ko-KR" altLang="en-US" sz="1200" b="0" kern="1200" baseline="0">
                          <a:solidFill>
                            <a:schemeClr val="tx1"/>
                          </a:solidFill>
                          <a:latin typeface="Rix모던고딕 M" panose="02020603020101020101" pitchFamily="18" charset="-127"/>
                          <a:ea typeface="Rix모던고딕 M" panose="02020603020101020101" pitchFamily="18" charset="-127"/>
                          <a:cs typeface="+mn-cs"/>
                        </a:rPr>
                        <a:t>페이지 진입 시 항상 말풍선 형태로 노출 </a:t>
                      </a:r>
                      <a:endParaRPr lang="en-US" altLang="ko-KR" sz="1200" b="0" kern="1200" baseline="0">
                        <a:solidFill>
                          <a:schemeClr val="tx1"/>
                        </a:solidFill>
                        <a:latin typeface="Rix모던고딕 M" panose="02020603020101020101" pitchFamily="18" charset="-127"/>
                        <a:ea typeface="Rix모던고딕 M" panose="02020603020101020101" pitchFamily="18" charset="-127"/>
                        <a:cs typeface="+mn-cs"/>
                      </a:endParaRPr>
                    </a:p>
                    <a:p>
                      <a:pPr algn="l" latinLnBrk="1"/>
                      <a:r>
                        <a:rPr lang="en-US" altLang="ko-KR" sz="1200" b="0" kern="1200" baseline="0">
                          <a:solidFill>
                            <a:schemeClr val="tx1"/>
                          </a:solidFill>
                          <a:latin typeface="Rix모던고딕 M" panose="02020603020101020101" pitchFamily="18" charset="-127"/>
                          <a:ea typeface="Rix모던고딕 M" panose="02020603020101020101" pitchFamily="18" charset="-127"/>
                          <a:cs typeface="+mn-cs"/>
                        </a:rPr>
                        <a:t>- </a:t>
                      </a:r>
                      <a:r>
                        <a:rPr lang="ko-KR" altLang="en-US" sz="1200" b="0" kern="1200" baseline="0">
                          <a:solidFill>
                            <a:schemeClr val="tx1"/>
                          </a:solidFill>
                          <a:latin typeface="Rix모던고딕 M" panose="02020603020101020101" pitchFamily="18" charset="-127"/>
                          <a:ea typeface="Rix모던고딕 M" panose="02020603020101020101" pitchFamily="18" charset="-127"/>
                          <a:cs typeface="+mn-cs"/>
                        </a:rPr>
                        <a:t>포함할 문구 예시</a:t>
                      </a:r>
                      <a:r>
                        <a:rPr lang="en-US" altLang="ko-KR" sz="1200" b="0" kern="1200" baseline="0">
                          <a:solidFill>
                            <a:schemeClr val="tx1"/>
                          </a:solidFill>
                          <a:latin typeface="Rix모던고딕 M" panose="02020603020101020101" pitchFamily="18" charset="-127"/>
                          <a:ea typeface="Rix모던고딕 M" panose="02020603020101020101" pitchFamily="18" charset="-127"/>
                          <a:cs typeface="+mn-cs"/>
                        </a:rPr>
                        <a:t>: 11,000</a:t>
                      </a:r>
                      <a:r>
                        <a:rPr lang="ko-KR" altLang="en-US" sz="1200" b="0" kern="1200" baseline="0">
                          <a:solidFill>
                            <a:schemeClr val="tx1"/>
                          </a:solidFill>
                          <a:latin typeface="Rix모던고딕 M" panose="02020603020101020101" pitchFamily="18" charset="-127"/>
                          <a:ea typeface="Rix모던고딕 M" panose="02020603020101020101" pitchFamily="18" charset="-127"/>
                          <a:cs typeface="+mn-cs"/>
                        </a:rPr>
                        <a:t>원 이상의 상품만 구매 가능합니다 </a:t>
                      </a:r>
                      <a:endParaRPr lang="ko-KR" altLang="en-US" sz="1200" b="0" kern="1200" baseline="0" dirty="0">
                        <a:solidFill>
                          <a:schemeClr val="tx1"/>
                        </a:solidFill>
                        <a:latin typeface="Rix모던고딕 M" panose="02020603020101020101" pitchFamily="18" charset="-127"/>
                        <a:ea typeface="Rix모던고딕 M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22527192"/>
                  </a:ext>
                </a:extLst>
              </a:tr>
              <a:tr h="2863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Rix모던고딕 M" panose="02020603020101020101" pitchFamily="18" charset="-127"/>
                          <a:ea typeface="Rix모던고딕 M" panose="02020603020101020101" pitchFamily="18" charset="-127"/>
                        </a:rPr>
                        <a:t>8</a:t>
                      </a:r>
                      <a:endParaRPr lang="ko-KR" altLang="en-US" sz="1400" dirty="0">
                        <a:latin typeface="Rix모던고딕 M" panose="02020603020101020101" pitchFamily="18" charset="-127"/>
                        <a:ea typeface="Rix모던고딕 M" panose="0202060302010102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kern="1200" baseline="0">
                          <a:solidFill>
                            <a:schemeClr val="tx1"/>
                          </a:solidFill>
                          <a:latin typeface="Rix모던고딕 M" panose="02020603020101020101" pitchFamily="18" charset="-127"/>
                          <a:ea typeface="Rix모던고딕 M" panose="02020603020101020101" pitchFamily="18" charset="-127"/>
                          <a:cs typeface="+mn-cs"/>
                        </a:rPr>
                        <a:t>카테고리 </a:t>
                      </a:r>
                      <a:r>
                        <a:rPr lang="en-US" altLang="ko-KR" sz="1200" b="1" kern="1200" baseline="0" smtClean="0">
                          <a:solidFill>
                            <a:schemeClr val="tx1"/>
                          </a:solidFill>
                          <a:latin typeface="Rix모던고딕 M" panose="02020603020101020101" pitchFamily="18" charset="-127"/>
                          <a:ea typeface="Rix모던고딕 M" panose="02020603020101020101" pitchFamily="18" charset="-127"/>
                          <a:cs typeface="+mn-cs"/>
                          <a:hlinkClick r:id="rId4" action="ppaction://hlinksldjump"/>
                        </a:rPr>
                        <a:t>(5p,6p</a:t>
                      </a:r>
                      <a:r>
                        <a:rPr lang="ko-KR" altLang="en-US" sz="1200" b="1" kern="1200" baseline="0" smtClean="0">
                          <a:solidFill>
                            <a:schemeClr val="tx1"/>
                          </a:solidFill>
                          <a:latin typeface="Rix모던고딕 M" panose="02020603020101020101" pitchFamily="18" charset="-127"/>
                          <a:ea typeface="Rix모던고딕 M" panose="02020603020101020101" pitchFamily="18" charset="-127"/>
                          <a:cs typeface="+mn-cs"/>
                          <a:hlinkClick r:id="rId4" action="ppaction://hlinksldjump"/>
                        </a:rPr>
                        <a:t>에 자세히 서술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Rix모던고딕 M" panose="02020603020101020101" pitchFamily="18" charset="-127"/>
                          <a:ea typeface="Rix모던고딕 M" panose="02020603020101020101" pitchFamily="18" charset="-127"/>
                          <a:cs typeface="+mn-cs"/>
                          <a:hlinkClick r:id="rId4" action="ppaction://hlinksldjump"/>
                        </a:rPr>
                        <a:t>)</a:t>
                      </a:r>
                      <a:endParaRPr lang="ko-KR" altLang="en-US" sz="1200" b="0" kern="1200" baseline="0" dirty="0">
                        <a:solidFill>
                          <a:schemeClr val="tx1"/>
                        </a:solidFill>
                        <a:latin typeface="Rix모던고딕 M" panose="02020603020101020101" pitchFamily="18" charset="-127"/>
                        <a:ea typeface="Rix모던고딕 M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7505748"/>
                  </a:ext>
                </a:extLst>
              </a:tr>
            </a:tbl>
          </a:graphicData>
        </a:graphic>
      </p:graphicFrame>
      <p:sp>
        <p:nvSpPr>
          <p:cNvPr id="13" name="직사각형 12"/>
          <p:cNvSpPr/>
          <p:nvPr/>
        </p:nvSpPr>
        <p:spPr>
          <a:xfrm>
            <a:off x="430306" y="833718"/>
            <a:ext cx="6840070" cy="5307106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Rix모던고딕 M" panose="02020603020101020101" pitchFamily="18" charset="-127"/>
              <a:ea typeface="Rix모던고딕 M" panose="020206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5154706" y="918146"/>
            <a:ext cx="1129553" cy="3227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Rix모던고딕 M" panose="02020603020101020101" pitchFamily="18" charset="-127"/>
                <a:ea typeface="Rix모던고딕 M" panose="02020603020101020101" pitchFamily="18" charset="-127"/>
              </a:rPr>
              <a:t>로그인</a:t>
            </a:r>
          </a:p>
        </p:txBody>
      </p:sp>
      <p:sp>
        <p:nvSpPr>
          <p:cNvPr id="15" name="타원 14"/>
          <p:cNvSpPr/>
          <p:nvPr/>
        </p:nvSpPr>
        <p:spPr>
          <a:xfrm>
            <a:off x="4993069" y="756509"/>
            <a:ext cx="323273" cy="323273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1</a:t>
            </a:r>
            <a:endParaRPr lang="ko-KR" altLang="en-US" sz="1600" dirty="0"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6488891" y="931127"/>
            <a:ext cx="627529" cy="3227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atin typeface="Rix모던고딕 M" panose="02020603020101020101" pitchFamily="18" charset="-127"/>
                <a:ea typeface="Rix모던고딕 M" panose="02020603020101020101" pitchFamily="18" charset="-127"/>
              </a:rPr>
              <a:t>MY</a:t>
            </a:r>
            <a:endParaRPr lang="ko-KR" altLang="en-US">
              <a:latin typeface="Rix모던고딕 M" panose="02020603020101020101" pitchFamily="18" charset="-127"/>
              <a:ea typeface="Rix모던고딕 M" panose="02020603020101020101" pitchFamily="18" charset="-127"/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6344965" y="720786"/>
            <a:ext cx="323273" cy="323273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latin typeface="Rix모던고딕 B" panose="02020603020101020101" pitchFamily="18" charset="-127"/>
                <a:ea typeface="Rix모던고딕 B" panose="02020603020101020101" pitchFamily="18" charset="-127"/>
              </a:rPr>
              <a:t>2</a:t>
            </a:r>
            <a:endParaRPr lang="ko-KR" altLang="en-US" sz="1600" dirty="0"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pic>
        <p:nvPicPr>
          <p:cNvPr id="39" name="그림 3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680" y="1397766"/>
            <a:ext cx="6306858" cy="913906"/>
          </a:xfrm>
          <a:prstGeom prst="rect">
            <a:avLst/>
          </a:prstGeom>
        </p:spPr>
      </p:pic>
      <p:sp>
        <p:nvSpPr>
          <p:cNvPr id="36" name="실행 단추: 앞으로 또는 다음 35">
            <a:hlinkClick r:id="" action="ppaction://hlinkshowjump?jump=nextslide" highlightClick="1"/>
          </p:cNvPr>
          <p:cNvSpPr/>
          <p:nvPr/>
        </p:nvSpPr>
        <p:spPr>
          <a:xfrm>
            <a:off x="6794265" y="1491221"/>
            <a:ext cx="412319" cy="765895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Rix모던고딕 M" panose="02020603020101020101" pitchFamily="18" charset="-127"/>
              <a:ea typeface="Rix모던고딕 M" panose="02020603020101020101" pitchFamily="18" charset="-127"/>
            </a:endParaRPr>
          </a:p>
        </p:txBody>
      </p:sp>
      <p:sp>
        <p:nvSpPr>
          <p:cNvPr id="42" name="실행 단추: 앞으로 또는 다음 41">
            <a:hlinkClick r:id="" action="ppaction://hlinkshowjump?jump=nextslide" highlightClick="1"/>
          </p:cNvPr>
          <p:cNvSpPr/>
          <p:nvPr/>
        </p:nvSpPr>
        <p:spPr>
          <a:xfrm rot="10800000">
            <a:off x="607687" y="1446699"/>
            <a:ext cx="412319" cy="765895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Rix모던고딕 M" panose="02020603020101020101" pitchFamily="18" charset="-127"/>
              <a:ea typeface="Rix모던고딕 M" panose="02020603020101020101" pitchFamily="18" charset="-127"/>
            </a:endParaRPr>
          </a:p>
        </p:txBody>
      </p:sp>
      <p:sp>
        <p:nvSpPr>
          <p:cNvPr id="40" name="타원 39"/>
          <p:cNvSpPr/>
          <p:nvPr/>
        </p:nvSpPr>
        <p:spPr>
          <a:xfrm>
            <a:off x="518883" y="1253857"/>
            <a:ext cx="323273" cy="323273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latin typeface="Rix모던고딕 B" panose="02020603020101020101" pitchFamily="18" charset="-127"/>
                <a:ea typeface="Rix모던고딕 B" panose="02020603020101020101" pitchFamily="18" charset="-127"/>
              </a:rPr>
              <a:t>3</a:t>
            </a:r>
            <a:endParaRPr lang="ko-KR" altLang="en-US" sz="1600" dirty="0"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grpSp>
        <p:nvGrpSpPr>
          <p:cNvPr id="68" name="그룹 67"/>
          <p:cNvGrpSpPr/>
          <p:nvPr/>
        </p:nvGrpSpPr>
        <p:grpSpPr>
          <a:xfrm>
            <a:off x="7726888" y="4218197"/>
            <a:ext cx="4065062" cy="1070045"/>
            <a:chOff x="7909881" y="5159497"/>
            <a:chExt cx="4113364" cy="891293"/>
          </a:xfrm>
        </p:grpSpPr>
        <p:sp>
          <p:nvSpPr>
            <p:cNvPr id="62" name="순서도: 처리 61"/>
            <p:cNvSpPr/>
            <p:nvPr/>
          </p:nvSpPr>
          <p:spPr>
            <a:xfrm>
              <a:off x="8086898" y="5239425"/>
              <a:ext cx="3936347" cy="811365"/>
            </a:xfrm>
            <a:prstGeom prst="flowChartProcess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Rix모던고딕 M" panose="02020603020101020101" pitchFamily="18" charset="-127"/>
                <a:ea typeface="Rix모던고딕 M" panose="02020603020101020101" pitchFamily="18" charset="-127"/>
              </a:endParaRPr>
            </a:p>
          </p:txBody>
        </p:sp>
        <p:sp>
          <p:nvSpPr>
            <p:cNvPr id="63" name="타원 62"/>
            <p:cNvSpPr/>
            <p:nvPr/>
          </p:nvSpPr>
          <p:spPr>
            <a:xfrm>
              <a:off x="7909881" y="5159497"/>
              <a:ext cx="323273" cy="269348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7</a:t>
              </a:r>
              <a:endParaRPr lang="ko-KR" altLang="en-US" sz="1600" dirty="0">
                <a:latin typeface="Rix모던고딕 B" panose="02020603020101020101" pitchFamily="18" charset="-127"/>
                <a:ea typeface="Rix모던고딕 B" panose="02020603020101020101" pitchFamily="18" charset="-127"/>
              </a:endParaRPr>
            </a:p>
          </p:txBody>
        </p:sp>
        <p:sp>
          <p:nvSpPr>
            <p:cNvPr id="66" name="한쪽 모서리가 둥근 사각형 65"/>
            <p:cNvSpPr/>
            <p:nvPr/>
          </p:nvSpPr>
          <p:spPr>
            <a:xfrm>
              <a:off x="11031605" y="5694713"/>
              <a:ext cx="850620" cy="273582"/>
            </a:xfrm>
            <a:prstGeom prst="round1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접기</a:t>
              </a: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8269013" y="5317988"/>
              <a:ext cx="3613211" cy="3589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※ 11,000</a:t>
              </a:r>
              <a:r>
                <a:rPr lang="ko-KR" altLang="en-US" sz="1100"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원 이상의 상품만 구매 가능합니다</a:t>
              </a:r>
              <a:r>
                <a:rPr lang="en-US" altLang="ko-KR" sz="1100"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.</a:t>
              </a:r>
            </a:p>
            <a:p>
              <a:r>
                <a:rPr lang="en-US" altLang="ko-KR" sz="1100"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※ </a:t>
              </a:r>
              <a:r>
                <a:rPr lang="ko-KR" altLang="en-US" sz="1100"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블루다이아 상품 구매 시 누적 충전 보너스에</a:t>
              </a:r>
              <a:r>
                <a:rPr lang="en-US" altLang="ko-KR" sz="1100"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~ </a:t>
              </a:r>
              <a:endParaRPr lang="ko-KR" altLang="en-US" sz="1100">
                <a:latin typeface="Rix모던고딕 M" panose="02020603020101020101" pitchFamily="18" charset="-127"/>
                <a:ea typeface="Rix모던고딕 M" panose="02020603020101020101" pitchFamily="18" charset="-127"/>
              </a:endParaRPr>
            </a:p>
          </p:txBody>
        </p:sp>
      </p:grpSp>
      <p:sp>
        <p:nvSpPr>
          <p:cNvPr id="69" name="순서도: 처리 68"/>
          <p:cNvSpPr/>
          <p:nvPr/>
        </p:nvSpPr>
        <p:spPr>
          <a:xfrm>
            <a:off x="4761617" y="2495028"/>
            <a:ext cx="700420" cy="368136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Rix모던고딕 M" panose="02020603020101020101" pitchFamily="18" charset="-127"/>
                <a:ea typeface="Rix모던고딕 M" panose="02020603020101020101" pitchFamily="18" charset="-127"/>
              </a:rPr>
              <a:t>정렬</a:t>
            </a:r>
          </a:p>
        </p:txBody>
      </p:sp>
      <p:sp>
        <p:nvSpPr>
          <p:cNvPr id="49" name="타원 48"/>
          <p:cNvSpPr/>
          <p:nvPr/>
        </p:nvSpPr>
        <p:spPr>
          <a:xfrm>
            <a:off x="4509809" y="2333494"/>
            <a:ext cx="323273" cy="323273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latin typeface="Rix모던고딕 B" panose="02020603020101020101" pitchFamily="18" charset="-127"/>
                <a:ea typeface="Rix모던고딕 B" panose="02020603020101020101" pitchFamily="18" charset="-127"/>
              </a:rPr>
              <a:t>5</a:t>
            </a:r>
            <a:endParaRPr lang="ko-KR" altLang="en-US" sz="1600" dirty="0"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70" name="순서도: 처리 69"/>
          <p:cNvSpPr/>
          <p:nvPr/>
        </p:nvSpPr>
        <p:spPr>
          <a:xfrm>
            <a:off x="6498253" y="2505352"/>
            <a:ext cx="548605" cy="368136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atin typeface="Rix모던고딕 M" panose="02020603020101020101" pitchFamily="18" charset="-127"/>
                <a:ea typeface="Rix모던고딕 M" panose="02020603020101020101" pitchFamily="18" charset="-127"/>
              </a:rPr>
              <a:t>?</a:t>
            </a:r>
            <a:endParaRPr lang="ko-KR" altLang="en-US">
              <a:latin typeface="Rix모던고딕 M" panose="02020603020101020101" pitchFamily="18" charset="-127"/>
              <a:ea typeface="Rix모던고딕 M" panose="02020603020101020101" pitchFamily="18" charset="-127"/>
            </a:endParaRPr>
          </a:p>
        </p:txBody>
      </p:sp>
      <p:sp>
        <p:nvSpPr>
          <p:cNvPr id="71" name="타원 70"/>
          <p:cNvSpPr/>
          <p:nvPr/>
        </p:nvSpPr>
        <p:spPr>
          <a:xfrm>
            <a:off x="6384115" y="2276537"/>
            <a:ext cx="323273" cy="323273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latin typeface="Rix모던고딕 B" panose="02020603020101020101" pitchFamily="18" charset="-127"/>
                <a:ea typeface="Rix모던고딕 B" panose="02020603020101020101" pitchFamily="18" charset="-127"/>
              </a:rPr>
              <a:t>7</a:t>
            </a:r>
            <a:endParaRPr lang="ko-KR" altLang="en-US" sz="1600" dirty="0"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pic>
        <p:nvPicPr>
          <p:cNvPr id="72" name="그림 71"/>
          <p:cNvPicPr>
            <a:picLocks noChangeAspect="1"/>
          </p:cNvPicPr>
          <p:nvPr/>
        </p:nvPicPr>
        <p:blipFill rotWithShape="1">
          <a:blip r:embed="rId6"/>
          <a:srcRect b="8579"/>
          <a:stretch/>
        </p:blipFill>
        <p:spPr>
          <a:xfrm>
            <a:off x="629431" y="3435842"/>
            <a:ext cx="6470710" cy="2563956"/>
          </a:xfrm>
          <a:prstGeom prst="rect">
            <a:avLst/>
          </a:prstGeom>
        </p:spPr>
      </p:pic>
      <p:sp>
        <p:nvSpPr>
          <p:cNvPr id="46" name="순서도: 처리 45"/>
          <p:cNvSpPr/>
          <p:nvPr/>
        </p:nvSpPr>
        <p:spPr>
          <a:xfrm>
            <a:off x="5566132" y="2505352"/>
            <a:ext cx="700420" cy="368136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Rix모던고딕 M" panose="02020603020101020101" pitchFamily="18" charset="-127"/>
                <a:ea typeface="Rix모던고딕 M" panose="02020603020101020101" pitchFamily="18" charset="-127"/>
              </a:rPr>
              <a:t>필터</a:t>
            </a:r>
          </a:p>
        </p:txBody>
      </p:sp>
      <p:sp>
        <p:nvSpPr>
          <p:cNvPr id="47" name="타원 46"/>
          <p:cNvSpPr/>
          <p:nvPr/>
        </p:nvSpPr>
        <p:spPr>
          <a:xfrm>
            <a:off x="5445143" y="2313879"/>
            <a:ext cx="323273" cy="323273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latin typeface="Rix모던고딕 B" panose="02020603020101020101" pitchFamily="18" charset="-127"/>
                <a:ea typeface="Rix모던고딕 B" panose="02020603020101020101" pitchFamily="18" charset="-127"/>
              </a:rPr>
              <a:t>6</a:t>
            </a:r>
            <a:endParaRPr lang="ko-KR" altLang="en-US" sz="1600" dirty="0"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42128" y="2511223"/>
            <a:ext cx="316028" cy="330074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2867025" y="2511223"/>
            <a:ext cx="1275103" cy="31263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Rix모던고딕 M" panose="02020603020101020101" pitchFamily="18" charset="-127"/>
              <a:ea typeface="Rix모던고딕 M" panose="02020603020101020101" pitchFamily="18" charset="-127"/>
            </a:endParaRPr>
          </a:p>
        </p:txBody>
      </p:sp>
      <p:sp>
        <p:nvSpPr>
          <p:cNvPr id="48" name="타원 47"/>
          <p:cNvSpPr/>
          <p:nvPr/>
        </p:nvSpPr>
        <p:spPr>
          <a:xfrm>
            <a:off x="2660409" y="2352987"/>
            <a:ext cx="323273" cy="323273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latin typeface="Rix모던고딕 B" panose="02020603020101020101" pitchFamily="18" charset="-127"/>
                <a:ea typeface="Rix모던고딕 B" panose="02020603020101020101" pitchFamily="18" charset="-127"/>
              </a:rPr>
              <a:t>4</a:t>
            </a:r>
            <a:endParaRPr lang="ko-KR" altLang="en-US" sz="1600" dirty="0"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762918" y="3004155"/>
            <a:ext cx="6227620" cy="4316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Rix모던고딕 M" panose="02020603020101020101" pitchFamily="18" charset="-127"/>
                <a:ea typeface="Rix모던고딕 M" panose="02020603020101020101" pitchFamily="18" charset="-127"/>
              </a:rPr>
              <a:t>카테고리 영역</a:t>
            </a:r>
          </a:p>
        </p:txBody>
      </p:sp>
      <p:sp>
        <p:nvSpPr>
          <p:cNvPr id="53" name="타원 52"/>
          <p:cNvSpPr/>
          <p:nvPr/>
        </p:nvSpPr>
        <p:spPr>
          <a:xfrm>
            <a:off x="808598" y="3058362"/>
            <a:ext cx="323273" cy="323273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latin typeface="Rix모던고딕 B" panose="02020603020101020101" pitchFamily="18" charset="-127"/>
                <a:ea typeface="Rix모던고딕 B" panose="02020603020101020101" pitchFamily="18" charset="-127"/>
              </a:rPr>
              <a:t>8</a:t>
            </a:r>
            <a:endParaRPr lang="ko-KR" altLang="en-US" sz="1600" dirty="0"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558441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01187-BBC3-4DD7-8466-B417C90ED8D1}" type="slidenum">
              <a:rPr lang="ko-KR" altLang="en-US" smtClean="0"/>
              <a:pPr/>
              <a:t>5</a:t>
            </a:fld>
            <a:endParaRPr lang="ko-KR" alt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0" y="181090"/>
            <a:ext cx="24176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>
                <a:latin typeface="Rix모던고딕 B" panose="02020603020101020101" pitchFamily="18" charset="-127"/>
                <a:ea typeface="Rix모던고딕 B" panose="02020603020101020101" pitchFamily="18" charset="-127"/>
              </a:rPr>
              <a:t>2. </a:t>
            </a:r>
            <a:r>
              <a:rPr lang="ko-KR" altLang="en-US" sz="2000" b="1">
                <a:latin typeface="Rix모던고딕 B" panose="02020603020101020101" pitchFamily="18" charset="-127"/>
                <a:ea typeface="Rix모던고딕 B" panose="02020603020101020101" pitchFamily="18" charset="-127"/>
              </a:rPr>
              <a:t>카테고라이징 상세 </a:t>
            </a:r>
            <a:endParaRPr lang="ko-KR" altLang="en-US" sz="2000" b="1" dirty="0"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40859" y="581201"/>
            <a:ext cx="11951116" cy="5935009"/>
          </a:xfrm>
          <a:prstGeom prst="rect">
            <a:avLst/>
          </a:prstGeom>
          <a:noFill/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Rix모던고딕 M" panose="02020603020101020101" pitchFamily="18" charset="-127"/>
              <a:ea typeface="Rix모던고딕 M" panose="0202060302010102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180250" y="752475"/>
            <a:ext cx="1676400" cy="43815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Rix모던고딕 M" panose="02020603020101020101" pitchFamily="18" charset="-127"/>
                <a:ea typeface="Rix모던고딕 M" panose="02020603020101020101" pitchFamily="18" charset="-127"/>
              </a:rPr>
              <a:t>추천 패키지</a:t>
            </a:r>
          </a:p>
        </p:txBody>
      </p:sp>
      <p:sp>
        <p:nvSpPr>
          <p:cNvPr id="34" name="직사각형 33"/>
          <p:cNvSpPr/>
          <p:nvPr/>
        </p:nvSpPr>
        <p:spPr>
          <a:xfrm>
            <a:off x="3014103" y="752475"/>
            <a:ext cx="1676400" cy="43815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Rix모던고딕 M" panose="02020603020101020101" pitchFamily="18" charset="-127"/>
                <a:ea typeface="Rix모던고딕 M" panose="02020603020101020101" pitchFamily="18" charset="-127"/>
              </a:rPr>
              <a:t>패키지 상점</a:t>
            </a:r>
          </a:p>
        </p:txBody>
      </p:sp>
      <p:sp>
        <p:nvSpPr>
          <p:cNvPr id="35" name="직사각형 34"/>
          <p:cNvSpPr/>
          <p:nvPr/>
        </p:nvSpPr>
        <p:spPr>
          <a:xfrm>
            <a:off x="4778889" y="762000"/>
            <a:ext cx="1676400" cy="438150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Rix모던고딕 M" panose="02020603020101020101" pitchFamily="18" charset="-127"/>
                <a:ea typeface="Rix모던고딕 M" panose="02020603020101020101" pitchFamily="18" charset="-127"/>
              </a:rPr>
              <a:t>이벤트 상점</a:t>
            </a:r>
          </a:p>
        </p:txBody>
      </p:sp>
      <p:sp>
        <p:nvSpPr>
          <p:cNvPr id="37" name="직사각형 36"/>
          <p:cNvSpPr/>
          <p:nvPr/>
        </p:nvSpPr>
        <p:spPr>
          <a:xfrm>
            <a:off x="6543675" y="762000"/>
            <a:ext cx="1676400" cy="43815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latin typeface="Rix모던고딕 M" panose="02020603020101020101" pitchFamily="18" charset="-127"/>
                <a:ea typeface="Rix모던고딕 M" panose="02020603020101020101" pitchFamily="18" charset="-127"/>
              </a:rPr>
              <a:t>다이아</a:t>
            </a:r>
            <a:r>
              <a:rPr lang="en-US" altLang="ko-KR" smtClean="0">
                <a:latin typeface="Rix모던고딕 M" panose="02020603020101020101" pitchFamily="18" charset="-127"/>
                <a:ea typeface="Rix모던고딕 M" panose="02020603020101020101" pitchFamily="18" charset="-127"/>
              </a:rPr>
              <a:t>/</a:t>
            </a:r>
            <a:br>
              <a:rPr lang="en-US" altLang="ko-KR" smtClean="0">
                <a:latin typeface="Rix모던고딕 M" panose="02020603020101020101" pitchFamily="18" charset="-127"/>
                <a:ea typeface="Rix모던고딕 M" panose="02020603020101020101" pitchFamily="18" charset="-127"/>
              </a:rPr>
            </a:br>
            <a:r>
              <a:rPr lang="ko-KR" altLang="en-US" smtClean="0">
                <a:latin typeface="Rix모던고딕 M" panose="02020603020101020101" pitchFamily="18" charset="-127"/>
                <a:ea typeface="Rix모던고딕 M" panose="02020603020101020101" pitchFamily="18" charset="-127"/>
              </a:rPr>
              <a:t>확장팩 </a:t>
            </a:r>
            <a:r>
              <a:rPr lang="ko-KR" altLang="en-US">
                <a:latin typeface="Rix모던고딕 M" panose="02020603020101020101" pitchFamily="18" charset="-127"/>
                <a:ea typeface="Rix모던고딕 M" panose="02020603020101020101" pitchFamily="18" charset="-127"/>
              </a:rPr>
              <a:t>상점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1159930" y="1482549"/>
            <a:ext cx="1676400" cy="4192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latin typeface="Rix모던고딕 M" panose="02020603020101020101" pitchFamily="18" charset="-127"/>
                <a:ea typeface="Rix모던고딕 M" panose="02020603020101020101" pitchFamily="18" charset="-127"/>
              </a:rPr>
              <a:t>핫 딜</a:t>
            </a:r>
            <a:r>
              <a:rPr lang="en-US" altLang="ko-KR" sz="1400">
                <a:latin typeface="Rix모던고딕 M" panose="02020603020101020101" pitchFamily="18" charset="-127"/>
                <a:ea typeface="Rix모던고딕 M" panose="02020603020101020101" pitchFamily="18" charset="-127"/>
              </a:rPr>
              <a:t>! </a:t>
            </a:r>
            <a:r>
              <a:rPr lang="ko-KR" altLang="en-US" sz="1400">
                <a:latin typeface="Rix모던고딕 M" panose="02020603020101020101" pitchFamily="18" charset="-127"/>
                <a:ea typeface="Rix모던고딕 M" panose="02020603020101020101" pitchFamily="18" charset="-127"/>
              </a:rPr>
              <a:t>패키지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2993783" y="1482549"/>
            <a:ext cx="1676400" cy="4192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latin typeface="Rix모던고딕 M" panose="02020603020101020101" pitchFamily="18" charset="-127"/>
                <a:ea typeface="Rix모던고딕 M" panose="02020603020101020101" pitchFamily="18" charset="-127"/>
              </a:rPr>
              <a:t>신서버 전용 상점</a:t>
            </a:r>
          </a:p>
        </p:txBody>
      </p:sp>
      <p:sp>
        <p:nvSpPr>
          <p:cNvPr id="43" name="직사각형 42"/>
          <p:cNvSpPr/>
          <p:nvPr/>
        </p:nvSpPr>
        <p:spPr>
          <a:xfrm>
            <a:off x="4758569" y="1482549"/>
            <a:ext cx="1676400" cy="4192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latin typeface="Rix모던고딕 M" panose="02020603020101020101" pitchFamily="18" charset="-127"/>
                <a:ea typeface="Rix모던고딕 M" panose="02020603020101020101" pitchFamily="18" charset="-127"/>
              </a:rPr>
              <a:t>공동 구매</a:t>
            </a:r>
          </a:p>
        </p:txBody>
      </p:sp>
      <p:sp>
        <p:nvSpPr>
          <p:cNvPr id="44" name="직사각형 43"/>
          <p:cNvSpPr/>
          <p:nvPr/>
        </p:nvSpPr>
        <p:spPr>
          <a:xfrm>
            <a:off x="6523355" y="1482549"/>
            <a:ext cx="1676400" cy="4192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latin typeface="Rix모던고딕 M" panose="02020603020101020101" pitchFamily="18" charset="-127"/>
                <a:ea typeface="Rix모던고딕 M" panose="02020603020101020101" pitchFamily="18" charset="-127"/>
              </a:rPr>
              <a:t>파워업 패키지</a:t>
            </a:r>
          </a:p>
        </p:txBody>
      </p:sp>
      <p:sp>
        <p:nvSpPr>
          <p:cNvPr id="45" name="직사각형 44"/>
          <p:cNvSpPr/>
          <p:nvPr/>
        </p:nvSpPr>
        <p:spPr>
          <a:xfrm>
            <a:off x="8288140" y="1482549"/>
            <a:ext cx="1829393" cy="4192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latin typeface="Rix모던고딕 M" panose="02020603020101020101" pitchFamily="18" charset="-127"/>
                <a:ea typeface="Rix모던고딕 M" panose="02020603020101020101" pitchFamily="18" charset="-127"/>
              </a:rPr>
              <a:t>기타</a:t>
            </a:r>
          </a:p>
        </p:txBody>
      </p:sp>
      <p:sp>
        <p:nvSpPr>
          <p:cNvPr id="52" name="직사각형 51"/>
          <p:cNvSpPr/>
          <p:nvPr/>
        </p:nvSpPr>
        <p:spPr>
          <a:xfrm>
            <a:off x="2993783" y="2092149"/>
            <a:ext cx="1676400" cy="419276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latin typeface="Rix모던고딕 M" panose="02020603020101020101" pitchFamily="18" charset="-127"/>
                <a:ea typeface="Rix모던고딕 M" panose="02020603020101020101" pitchFamily="18" charset="-127"/>
              </a:rPr>
              <a:t>캐릭터 패키지</a:t>
            </a:r>
          </a:p>
        </p:txBody>
      </p:sp>
      <p:sp>
        <p:nvSpPr>
          <p:cNvPr id="53" name="직사각형 52"/>
          <p:cNvSpPr/>
          <p:nvPr/>
        </p:nvSpPr>
        <p:spPr>
          <a:xfrm>
            <a:off x="4758569" y="2082624"/>
            <a:ext cx="1676400" cy="419276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latin typeface="Rix모던고딕 M" panose="02020603020101020101" pitchFamily="18" charset="-127"/>
                <a:ea typeface="Rix모던고딕 M" panose="02020603020101020101" pitchFamily="18" charset="-127"/>
              </a:rPr>
              <a:t>장비 패키지</a:t>
            </a:r>
          </a:p>
        </p:txBody>
      </p:sp>
      <p:sp>
        <p:nvSpPr>
          <p:cNvPr id="54" name="직사각형 53"/>
          <p:cNvSpPr/>
          <p:nvPr/>
        </p:nvSpPr>
        <p:spPr>
          <a:xfrm>
            <a:off x="6523355" y="2073099"/>
            <a:ext cx="1676400" cy="419276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latin typeface="Rix모던고딕 M" panose="02020603020101020101" pitchFamily="18" charset="-127"/>
                <a:ea typeface="Rix모던고딕 M" panose="02020603020101020101" pitchFamily="18" charset="-127"/>
              </a:rPr>
              <a:t>혈맹 패키지</a:t>
            </a:r>
          </a:p>
        </p:txBody>
      </p:sp>
      <p:sp>
        <p:nvSpPr>
          <p:cNvPr id="55" name="직사각형 54"/>
          <p:cNvSpPr/>
          <p:nvPr/>
        </p:nvSpPr>
        <p:spPr>
          <a:xfrm>
            <a:off x="8288141" y="2063574"/>
            <a:ext cx="1676400" cy="419276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latin typeface="Rix모던고딕 M" panose="02020603020101020101" pitchFamily="18" charset="-127"/>
                <a:ea typeface="Rix모던고딕 M" panose="02020603020101020101" pitchFamily="18" charset="-127"/>
              </a:rPr>
              <a:t>전문기술 패키지</a:t>
            </a:r>
          </a:p>
        </p:txBody>
      </p:sp>
      <p:sp>
        <p:nvSpPr>
          <p:cNvPr id="56" name="직사각형 55"/>
          <p:cNvSpPr/>
          <p:nvPr/>
        </p:nvSpPr>
        <p:spPr>
          <a:xfrm>
            <a:off x="4758569" y="2678403"/>
            <a:ext cx="1676400" cy="41927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latin typeface="Rix모던고딕 M" panose="02020603020101020101" pitchFamily="18" charset="-127"/>
                <a:ea typeface="Rix모던고딕 M" panose="02020603020101020101" pitchFamily="18" charset="-127"/>
              </a:rPr>
              <a:t>요일 상점</a:t>
            </a:r>
          </a:p>
        </p:txBody>
      </p:sp>
      <p:sp>
        <p:nvSpPr>
          <p:cNvPr id="57" name="직사각형 56"/>
          <p:cNvSpPr/>
          <p:nvPr/>
        </p:nvSpPr>
        <p:spPr>
          <a:xfrm>
            <a:off x="6523355" y="2678403"/>
            <a:ext cx="1676400" cy="41927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latin typeface="Rix모던고딕 M" panose="02020603020101020101" pitchFamily="18" charset="-127"/>
                <a:ea typeface="Rix모던고딕 M" panose="02020603020101020101" pitchFamily="18" charset="-127"/>
              </a:rPr>
              <a:t>이벤트 상점</a:t>
            </a:r>
          </a:p>
        </p:txBody>
      </p:sp>
      <p:sp>
        <p:nvSpPr>
          <p:cNvPr id="59" name="직사각형 58"/>
          <p:cNvSpPr/>
          <p:nvPr/>
        </p:nvSpPr>
        <p:spPr>
          <a:xfrm>
            <a:off x="6523355" y="3283707"/>
            <a:ext cx="1676400" cy="41927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latin typeface="Rix모던고딕 M" panose="02020603020101020101" pitchFamily="18" charset="-127"/>
                <a:ea typeface="Rix모던고딕 M" panose="02020603020101020101" pitchFamily="18" charset="-127"/>
              </a:rPr>
              <a:t>다이아 상점</a:t>
            </a:r>
          </a:p>
        </p:txBody>
      </p:sp>
      <p:sp>
        <p:nvSpPr>
          <p:cNvPr id="60" name="직사각형 59"/>
          <p:cNvSpPr/>
          <p:nvPr/>
        </p:nvSpPr>
        <p:spPr>
          <a:xfrm>
            <a:off x="8288141" y="3283241"/>
            <a:ext cx="1676400" cy="41927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latin typeface="Rix모던고딕 M" panose="02020603020101020101" pitchFamily="18" charset="-127"/>
                <a:ea typeface="Rix모던고딕 M" panose="02020603020101020101" pitchFamily="18" charset="-127"/>
              </a:rPr>
              <a:t>확장팩 상점</a:t>
            </a:r>
          </a:p>
        </p:txBody>
      </p:sp>
      <p:sp>
        <p:nvSpPr>
          <p:cNvPr id="61" name="직사각형 60"/>
          <p:cNvSpPr/>
          <p:nvPr/>
        </p:nvSpPr>
        <p:spPr>
          <a:xfrm>
            <a:off x="10052927" y="3282775"/>
            <a:ext cx="1676400" cy="41927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latin typeface="Rix모던고딕 M" panose="02020603020101020101" pitchFamily="18" charset="-127"/>
                <a:ea typeface="Rix모던고딕 M" panose="02020603020101020101" pitchFamily="18" charset="-127"/>
              </a:rPr>
              <a:t>에피소드 상점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220890" y="742950"/>
            <a:ext cx="884706" cy="44767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Rix모던고딕 M" panose="02020603020101020101" pitchFamily="18" charset="-127"/>
                <a:ea typeface="Rix모던고딕 M" panose="02020603020101020101" pitchFamily="18" charset="-127"/>
              </a:rPr>
              <a:t>대분류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137924" y="666749"/>
            <a:ext cx="11766529" cy="619125"/>
          </a:xfrm>
          <a:prstGeom prst="rect">
            <a:avLst/>
          </a:prstGeom>
          <a:noFill/>
          <a:ln w="285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Rix모던고딕 M" panose="02020603020101020101" pitchFamily="18" charset="-127"/>
              <a:ea typeface="Rix모던고딕 M" panose="02020603020101020101" pitchFamily="18" charset="-127"/>
            </a:endParaRPr>
          </a:p>
        </p:txBody>
      </p:sp>
      <p:sp>
        <p:nvSpPr>
          <p:cNvPr id="64" name="직사각형 63"/>
          <p:cNvSpPr/>
          <p:nvPr/>
        </p:nvSpPr>
        <p:spPr>
          <a:xfrm>
            <a:off x="186838" y="1482550"/>
            <a:ext cx="884706" cy="42848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Rix모던고딕 M" panose="02020603020101020101" pitchFamily="18" charset="-127"/>
                <a:ea typeface="Rix모던고딕 M" panose="02020603020101020101" pitchFamily="18" charset="-127"/>
              </a:rPr>
              <a:t>소분류</a:t>
            </a:r>
          </a:p>
        </p:txBody>
      </p:sp>
      <p:sp>
        <p:nvSpPr>
          <p:cNvPr id="65" name="직사각형 64"/>
          <p:cNvSpPr/>
          <p:nvPr/>
        </p:nvSpPr>
        <p:spPr>
          <a:xfrm>
            <a:off x="133042" y="1387153"/>
            <a:ext cx="11766529" cy="2448247"/>
          </a:xfrm>
          <a:prstGeom prst="rect">
            <a:avLst/>
          </a:prstGeom>
          <a:noFill/>
          <a:ln w="285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Rix모던고딕 M" panose="02020603020101020101" pitchFamily="18" charset="-127"/>
              <a:ea typeface="Rix모던고딕 M" panose="020206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00570" y="3448644"/>
            <a:ext cx="3970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Rix모던고딕 M" panose="02020603020101020101" pitchFamily="18" charset="-127"/>
                <a:ea typeface="Rix모던고딕 M" panose="02020603020101020101" pitchFamily="18" charset="-127"/>
              </a:rPr>
              <a:t>같은 색상의 소분류가 대분류에 속함 </a:t>
            </a:r>
          </a:p>
        </p:txBody>
      </p:sp>
    </p:spTree>
    <p:extLst>
      <p:ext uri="{BB962C8B-B14F-4D97-AF65-F5344CB8AC3E}">
        <p14:creationId xmlns:p14="http://schemas.microsoft.com/office/powerpoint/2010/main" val="25284484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01187-BBC3-4DD7-8466-B417C90ED8D1}" type="slidenum">
              <a:rPr lang="ko-KR" altLang="en-US" smtClean="0"/>
              <a:pPr/>
              <a:t>6</a:t>
            </a:fld>
            <a:endParaRPr lang="ko-KR" alt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0" y="181090"/>
            <a:ext cx="43604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>
                <a:latin typeface="Rix모던고딕 B" panose="02020603020101020101" pitchFamily="18" charset="-127"/>
                <a:ea typeface="Rix모던고딕 B" panose="02020603020101020101" pitchFamily="18" charset="-127"/>
              </a:rPr>
              <a:t>2. </a:t>
            </a:r>
            <a:r>
              <a:rPr lang="ko-KR" altLang="en-US" sz="2000" b="1">
                <a:latin typeface="Rix모던고딕 B" panose="02020603020101020101" pitchFamily="18" charset="-127"/>
                <a:ea typeface="Rix모던고딕 B" panose="02020603020101020101" pitchFamily="18" charset="-127"/>
              </a:rPr>
              <a:t>카테고라이징 데이터 구분 </a:t>
            </a:r>
            <a:r>
              <a:rPr lang="en-US" altLang="ko-KR" sz="2000" b="1">
                <a:latin typeface="Rix모던고딕 B" panose="02020603020101020101" pitchFamily="18" charset="-127"/>
                <a:ea typeface="Rix모던고딕 B" panose="02020603020101020101" pitchFamily="18" charset="-127"/>
              </a:rPr>
              <a:t>(shop.xls)</a:t>
            </a:r>
            <a:r>
              <a:rPr lang="ko-KR" altLang="en-US" sz="2000" b="1">
                <a:latin typeface="Rix모던고딕 B" panose="02020603020101020101" pitchFamily="18" charset="-127"/>
                <a:ea typeface="Rix모던고딕 B" panose="02020603020101020101" pitchFamily="18" charset="-127"/>
              </a:rPr>
              <a:t> </a:t>
            </a:r>
            <a:endParaRPr lang="ko-KR" altLang="en-US" sz="2000" b="1" dirty="0"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40859" y="581201"/>
            <a:ext cx="11951116" cy="5935009"/>
          </a:xfrm>
          <a:prstGeom prst="rect">
            <a:avLst/>
          </a:prstGeom>
          <a:noFill/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Rix모던고딕 M" panose="02020603020101020101" pitchFamily="18" charset="-127"/>
              <a:ea typeface="Rix모던고딕 M" panose="02020603020101020101" pitchFamily="18" charset="-127"/>
            </a:endParaRPr>
          </a:p>
        </p:txBody>
      </p: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565455"/>
              </p:ext>
            </p:extLst>
          </p:nvPr>
        </p:nvGraphicFramePr>
        <p:xfrm>
          <a:off x="235733" y="1436733"/>
          <a:ext cx="6096000" cy="49744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69596726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66208543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698275334"/>
                    </a:ext>
                  </a:extLst>
                </a:gridCol>
              </a:tblGrid>
              <a:tr h="32132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Rix모던고딕 M" panose="02020603020101020101" pitchFamily="18" charset="-127"/>
                          <a:ea typeface="Rix모던고딕 M" panose="02020603020101020101" pitchFamily="18" charset="-127"/>
                        </a:rPr>
                        <a:t>소분류 명칭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FFFFFF"/>
                          </a:solidFill>
                          <a:effectLst/>
                          <a:latin typeface="+mn-ea"/>
                          <a:ea typeface="+mn-ea"/>
                        </a:rPr>
                        <a:t>ShopType</a:t>
                      </a:r>
                    </a:p>
                  </a:txBody>
                  <a:tcPr marL="0" marR="0" marT="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FFFFFF"/>
                          </a:solidFill>
                          <a:effectLst/>
                          <a:latin typeface="+mn-ea"/>
                          <a:ea typeface="+mn-ea"/>
                        </a:rPr>
                        <a:t>TabType</a:t>
                      </a:r>
                    </a:p>
                  </a:txBody>
                  <a:tcPr marL="0" marR="0" marT="0" marB="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5018760"/>
                  </a:ext>
                </a:extLst>
              </a:tr>
              <a:tr h="32132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Rix모던고딕 M" panose="02020603020101020101" pitchFamily="18" charset="-127"/>
                          <a:ea typeface="Rix모던고딕 M" panose="02020603020101020101" pitchFamily="18" charset="-127"/>
                        </a:rPr>
                        <a:t>핫 딜</a:t>
                      </a:r>
                      <a:r>
                        <a:rPr lang="en-US" altLang="ko-KR" sz="1000" dirty="0">
                          <a:latin typeface="Rix모던고딕 M" panose="02020603020101020101" pitchFamily="18" charset="-127"/>
                          <a:ea typeface="Rix모던고딕 M" panose="02020603020101020101" pitchFamily="18" charset="-127"/>
                        </a:rPr>
                        <a:t>! </a:t>
                      </a:r>
                      <a:r>
                        <a:rPr lang="ko-KR" altLang="en-US" sz="1000" dirty="0">
                          <a:latin typeface="Rix모던고딕 M" panose="02020603020101020101" pitchFamily="18" charset="-127"/>
                          <a:ea typeface="Rix모던고딕 M" panose="02020603020101020101" pitchFamily="18" charset="-127"/>
                        </a:rPr>
                        <a:t>패키지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RecommendPackage</a:t>
                      </a:r>
                    </a:p>
                  </a:txBody>
                  <a:tcPr marL="0" marR="0" marT="0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HotDeal</a:t>
                      </a:r>
                    </a:p>
                  </a:txBody>
                  <a:tcPr marL="0" marR="0" marT="0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8310555"/>
                  </a:ext>
                </a:extLst>
              </a:tr>
              <a:tr h="32132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>
                          <a:latin typeface="Rix모던고딕 M" panose="02020603020101020101" pitchFamily="18" charset="-127"/>
                          <a:ea typeface="Rix모던고딕 M" panose="02020603020101020101" pitchFamily="18" charset="-127"/>
                        </a:rPr>
                        <a:t>신서버</a:t>
                      </a:r>
                      <a:r>
                        <a:rPr lang="ko-KR" altLang="en-US" sz="1000" dirty="0">
                          <a:latin typeface="Rix모던고딕 M" panose="02020603020101020101" pitchFamily="18" charset="-127"/>
                          <a:ea typeface="Rix모던고딕 M" panose="02020603020101020101" pitchFamily="18" charset="-127"/>
                        </a:rPr>
                        <a:t> 전용 상점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RecommendPackage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TargetServerPackage1~3</a:t>
                      </a:r>
                    </a:p>
                  </a:txBody>
                  <a:tcPr marL="0" marR="0" marT="0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7624904"/>
                  </a:ext>
                </a:extLst>
              </a:tr>
              <a:tr h="32132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>
                          <a:latin typeface="Rix모던고딕 M" panose="02020603020101020101" pitchFamily="18" charset="-127"/>
                          <a:ea typeface="Rix모던고딕 M" panose="02020603020101020101" pitchFamily="18" charset="-127"/>
                        </a:rPr>
                        <a:t>공동 구매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RecommendPackage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CooperativePurchasing</a:t>
                      </a:r>
                    </a:p>
                  </a:txBody>
                  <a:tcPr marL="0" marR="0" marT="0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9793089"/>
                  </a:ext>
                </a:extLst>
              </a:tr>
              <a:tr h="32132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>
                          <a:latin typeface="Rix모던고딕 M" panose="02020603020101020101" pitchFamily="18" charset="-127"/>
                          <a:ea typeface="Rix모던고딕 M" panose="02020603020101020101" pitchFamily="18" charset="-127"/>
                        </a:rPr>
                        <a:t>파워업 패키지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PackageShop</a:t>
                      </a:r>
                    </a:p>
                  </a:txBody>
                  <a:tcPr marL="0" marR="0" marT="0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Package2</a:t>
                      </a:r>
                    </a:p>
                  </a:txBody>
                  <a:tcPr marL="0" marR="0" marT="0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1752711"/>
                  </a:ext>
                </a:extLst>
              </a:tr>
              <a:tr h="47583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>
                          <a:latin typeface="Rix모던고딕 M" panose="02020603020101020101" pitchFamily="18" charset="-127"/>
                          <a:ea typeface="Rix모던고딕 M" panose="02020603020101020101" pitchFamily="18" charset="-127"/>
                        </a:rPr>
                        <a:t>기타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RecommendPackage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Pacakage1</a:t>
                      </a:r>
                    </a:p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Recommend3</a:t>
                      </a:r>
                    </a:p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Recommend4</a:t>
                      </a:r>
                    </a:p>
                  </a:txBody>
                  <a:tcPr marL="0" marR="0" marT="0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4583467"/>
                  </a:ext>
                </a:extLst>
              </a:tr>
              <a:tr h="32132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>
                          <a:latin typeface="Rix모던고딕 M" panose="02020603020101020101" pitchFamily="18" charset="-127"/>
                          <a:ea typeface="Rix모던고딕 M" panose="02020603020101020101" pitchFamily="18" charset="-127"/>
                        </a:rPr>
                        <a:t>캐릭터 패키지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PackageShop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Package3</a:t>
                      </a:r>
                    </a:p>
                  </a:txBody>
                  <a:tcPr marL="0" marR="0" marT="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3646225"/>
                  </a:ext>
                </a:extLst>
              </a:tr>
              <a:tr h="32132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>
                          <a:latin typeface="Rix모던고딕 M" panose="02020603020101020101" pitchFamily="18" charset="-127"/>
                          <a:ea typeface="Rix모던고딕 M" panose="02020603020101020101" pitchFamily="18" charset="-127"/>
                        </a:rPr>
                        <a:t>장비 패키지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PackageShop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Package4</a:t>
                      </a:r>
                    </a:p>
                  </a:txBody>
                  <a:tcPr marL="0" marR="0" marT="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2008727"/>
                  </a:ext>
                </a:extLst>
              </a:tr>
              <a:tr h="32132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>
                          <a:latin typeface="Rix모던고딕 M" panose="02020603020101020101" pitchFamily="18" charset="-127"/>
                          <a:ea typeface="Rix모던고딕 M" panose="02020603020101020101" pitchFamily="18" charset="-127"/>
                        </a:rPr>
                        <a:t>혈맹 패키지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PackageShop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Package5</a:t>
                      </a:r>
                    </a:p>
                  </a:txBody>
                  <a:tcPr marL="0" marR="0" marT="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3907432"/>
                  </a:ext>
                </a:extLst>
              </a:tr>
              <a:tr h="32132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>
                          <a:latin typeface="Rix모던고딕 M" panose="02020603020101020101" pitchFamily="18" charset="-127"/>
                          <a:ea typeface="Rix모던고딕 M" panose="02020603020101020101" pitchFamily="18" charset="-127"/>
                        </a:rPr>
                        <a:t>전문기술 패키지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PackageShop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Package9</a:t>
                      </a:r>
                    </a:p>
                  </a:txBody>
                  <a:tcPr marL="0" marR="0" marT="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9025042"/>
                  </a:ext>
                </a:extLst>
              </a:tr>
              <a:tr h="32132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>
                          <a:latin typeface="Rix모던고딕 M" panose="02020603020101020101" pitchFamily="18" charset="-127"/>
                          <a:ea typeface="Rix모던고딕 M" panose="02020603020101020101" pitchFamily="18" charset="-127"/>
                        </a:rPr>
                        <a:t>요일 상점</a:t>
                      </a: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TimeShop</a:t>
                      </a:r>
                    </a:p>
                  </a:txBody>
                  <a:tcPr marL="0" marR="0" marT="0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Time00 ~ Time06</a:t>
                      </a:r>
                    </a:p>
                  </a:txBody>
                  <a:tcPr marL="0" marR="0" marT="0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8799869"/>
                  </a:ext>
                </a:extLst>
              </a:tr>
              <a:tr h="32132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>
                          <a:latin typeface="Rix모던고딕 M" panose="02020603020101020101" pitchFamily="18" charset="-127"/>
                          <a:ea typeface="Rix모던고딕 M" panose="02020603020101020101" pitchFamily="18" charset="-127"/>
                        </a:rPr>
                        <a:t>이벤트 상점</a:t>
                      </a: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TimeShop</a:t>
                      </a:r>
                    </a:p>
                  </a:txBody>
                  <a:tcPr marL="0" marR="0" marT="0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Time</a:t>
                      </a:r>
                      <a:r>
                        <a:rPr lang="en-US" sz="1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07 ~</a:t>
                      </a:r>
                    </a:p>
                    <a:p>
                      <a:pPr algn="ctr" fontAlgn="ctr"/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EventAchievement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00 ~</a:t>
                      </a:r>
                    </a:p>
                  </a:txBody>
                  <a:tcPr marL="0" marR="0" marT="0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2402264"/>
                  </a:ext>
                </a:extLst>
              </a:tr>
              <a:tr h="32132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>
                          <a:latin typeface="Rix모던고딕 M" panose="02020603020101020101" pitchFamily="18" charset="-127"/>
                          <a:ea typeface="Rix모던고딕 M" panose="02020603020101020101" pitchFamily="18" charset="-127"/>
                        </a:rPr>
                        <a:t>다이아 상점</a:t>
                      </a:r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DiamondShop</a:t>
                      </a:r>
                    </a:p>
                  </a:txBody>
                  <a:tcPr marL="0" marR="0" marT="0" marB="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Diamond</a:t>
                      </a:r>
                    </a:p>
                  </a:txBody>
                  <a:tcPr marL="0" marR="0" marT="0" marB="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9916337"/>
                  </a:ext>
                </a:extLst>
              </a:tr>
              <a:tr h="32132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>
                          <a:latin typeface="Rix모던고딕 M" panose="02020603020101020101" pitchFamily="18" charset="-127"/>
                          <a:ea typeface="Rix모던고딕 M" panose="02020603020101020101" pitchFamily="18" charset="-127"/>
                        </a:rPr>
                        <a:t>확장팩 상점</a:t>
                      </a:r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SeasonShop</a:t>
                      </a:r>
                    </a:p>
                  </a:txBody>
                  <a:tcPr marL="0" marR="0" marT="0" marB="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SeasonShop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7989839"/>
                  </a:ext>
                </a:extLst>
              </a:tr>
              <a:tr h="32132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>
                          <a:latin typeface="Rix모던고딕 M" panose="02020603020101020101" pitchFamily="18" charset="-127"/>
                          <a:ea typeface="Rix모던고딕 M" panose="02020603020101020101" pitchFamily="18" charset="-127"/>
                        </a:rPr>
                        <a:t>에피소드 상점</a:t>
                      </a:r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CollaboShop</a:t>
                      </a:r>
                    </a:p>
                  </a:txBody>
                  <a:tcPr marL="0" marR="0" marT="0" marB="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Collabo1</a:t>
                      </a:r>
                    </a:p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Collabo2</a:t>
                      </a:r>
                    </a:p>
                  </a:txBody>
                  <a:tcPr marL="0" marR="0" marT="0" marB="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1636925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65A691DB-A160-4646-B01B-4D9808050559}"/>
              </a:ext>
            </a:extLst>
          </p:cNvPr>
          <p:cNvSpPr txBox="1"/>
          <p:nvPr/>
        </p:nvSpPr>
        <p:spPr>
          <a:xfrm>
            <a:off x="118533" y="685800"/>
            <a:ext cx="76623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Rix모던고딕 M" panose="02020603020101020101" pitchFamily="18" charset="-127"/>
                <a:ea typeface="Rix모던고딕 M" panose="02020603020101020101" pitchFamily="18" charset="-127"/>
              </a:rPr>
              <a:t>Shop.xls </a:t>
            </a:r>
            <a:r>
              <a:rPr lang="ko-KR" altLang="en-US" dirty="0">
                <a:latin typeface="Rix모던고딕 M" panose="02020603020101020101" pitchFamily="18" charset="-127"/>
                <a:ea typeface="Rix모던고딕 M" panose="02020603020101020101" pitchFamily="18" charset="-127"/>
              </a:rPr>
              <a:t>내 구분된 값에 따라 카테고리 </a:t>
            </a:r>
            <a:r>
              <a:rPr lang="ko-KR" altLang="en-US">
                <a:latin typeface="Rix모던고딕 M" panose="02020603020101020101" pitchFamily="18" charset="-127"/>
                <a:ea typeface="Rix모던고딕 M" panose="02020603020101020101" pitchFamily="18" charset="-127"/>
              </a:rPr>
              <a:t>분류 </a:t>
            </a:r>
            <a:r>
              <a:rPr lang="ko-KR" altLang="en-US" smtClean="0">
                <a:latin typeface="Rix모던고딕 M" panose="02020603020101020101" pitchFamily="18" charset="-127"/>
                <a:ea typeface="Rix모던고딕 M" panose="02020603020101020101" pitchFamily="18" charset="-127"/>
              </a:rPr>
              <a:t>노출</a:t>
            </a:r>
            <a:endParaRPr lang="en-US" altLang="ko-KR" smtClean="0">
              <a:latin typeface="Rix모던고딕 M" panose="02020603020101020101" pitchFamily="18" charset="-127"/>
              <a:ea typeface="Rix모던고딕 M" panose="02020603020101020101" pitchFamily="18" charset="-127"/>
            </a:endParaRPr>
          </a:p>
          <a:p>
            <a:r>
              <a:rPr lang="ko-KR" altLang="en-US" smtClean="0">
                <a:latin typeface="Rix모던고딕 M" panose="02020603020101020101" pitchFamily="18" charset="-127"/>
                <a:ea typeface="Rix모던고딕 M" panose="02020603020101020101" pitchFamily="18" charset="-127"/>
              </a:rPr>
              <a:t>해당</a:t>
            </a:r>
            <a:r>
              <a:rPr lang="en-US" altLang="ko-KR" smtClean="0">
                <a:latin typeface="Rix모던고딕 M" panose="02020603020101020101" pitchFamily="18" charset="-127"/>
                <a:ea typeface="Rix모던고딕 M" panose="02020603020101020101" pitchFamily="18" charset="-127"/>
              </a:rPr>
              <a:t> </a:t>
            </a:r>
            <a:r>
              <a:rPr lang="ko-KR" altLang="en-US" smtClean="0">
                <a:latin typeface="Rix모던고딕 M" panose="02020603020101020101" pitchFamily="18" charset="-127"/>
                <a:ea typeface="Rix모던고딕 M" panose="02020603020101020101" pitchFamily="18" charset="-127"/>
              </a:rPr>
              <a:t>카테고리는 라이브 상황에 따라 수정이 용이하도록 개발 희망 </a:t>
            </a:r>
            <a:r>
              <a:rPr lang="ko-KR" altLang="en-US" smtClean="0">
                <a:latin typeface="Rix모던고딕 M" panose="02020603020101020101" pitchFamily="18" charset="-127"/>
                <a:ea typeface="Rix모던고딕 M" panose="02020603020101020101" pitchFamily="18" charset="-127"/>
              </a:rPr>
              <a:t> </a:t>
            </a:r>
            <a:r>
              <a:rPr lang="en-US" altLang="ko-KR" smtClean="0">
                <a:latin typeface="Rix모던고딕 M" panose="02020603020101020101" pitchFamily="18" charset="-127"/>
                <a:ea typeface="Rix모던고딕 M" panose="02020603020101020101" pitchFamily="18" charset="-127"/>
              </a:rPr>
              <a:t>  </a:t>
            </a:r>
            <a:endParaRPr lang="ko-KR" altLang="en-US" dirty="0">
              <a:latin typeface="Rix모던고딕 M" panose="02020603020101020101" pitchFamily="18" charset="-127"/>
              <a:ea typeface="Rix모던고딕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848638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01187-BBC3-4DD7-8466-B417C90ED8D1}" type="slidenum">
              <a:rPr lang="ko-KR" altLang="en-US" smtClean="0"/>
              <a:pPr/>
              <a:t>7</a:t>
            </a:fld>
            <a:endParaRPr lang="ko-KR" alt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0" y="181090"/>
            <a:ext cx="37497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smtClean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3. </a:t>
            </a:r>
            <a:r>
              <a:rPr lang="ko-KR" altLang="en-US" sz="2000" b="1">
                <a:latin typeface="Rix모던고딕 B" panose="02020603020101020101" pitchFamily="18" charset="-127"/>
                <a:ea typeface="Rix모던고딕 B" panose="02020603020101020101" pitchFamily="18" charset="-127"/>
              </a:rPr>
              <a:t>로그인 시 캐릭터 선택 과정 필요</a:t>
            </a:r>
            <a:endParaRPr lang="ko-KR" altLang="en-US" sz="2000" b="1" dirty="0"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40860" y="581201"/>
            <a:ext cx="12110281" cy="5935009"/>
            <a:chOff x="39554" y="581201"/>
            <a:chExt cx="12110281" cy="5935009"/>
          </a:xfrm>
        </p:grpSpPr>
        <p:sp>
          <p:nvSpPr>
            <p:cNvPr id="23" name="직사각형 22"/>
            <p:cNvSpPr/>
            <p:nvPr/>
          </p:nvSpPr>
          <p:spPr>
            <a:xfrm>
              <a:off x="39554" y="581201"/>
              <a:ext cx="7625322" cy="5935009"/>
            </a:xfrm>
            <a:prstGeom prst="rect">
              <a:avLst/>
            </a:prstGeom>
            <a:noFill/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Rix모던고딕 M" panose="02020603020101020101" pitchFamily="18" charset="-127"/>
                <a:ea typeface="Rix모던고딕 M" panose="02020603020101020101" pitchFamily="18" charset="-127"/>
              </a:endParaRP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7663954" y="581201"/>
              <a:ext cx="4485881" cy="5935009"/>
            </a:xfrm>
            <a:prstGeom prst="rect">
              <a:avLst/>
            </a:prstGeom>
            <a:noFill/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Rix모던고딕 M" panose="02020603020101020101" pitchFamily="18" charset="-127"/>
                <a:ea typeface="Rix모던고딕 M" panose="02020603020101020101" pitchFamily="18" charset="-127"/>
              </a:endParaRPr>
            </a:p>
          </p:txBody>
        </p:sp>
      </p:grpSp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1702736"/>
              </p:ext>
            </p:extLst>
          </p:nvPr>
        </p:nvGraphicFramePr>
        <p:xfrm>
          <a:off x="7726888" y="646516"/>
          <a:ext cx="4364842" cy="304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9512">
                  <a:extLst>
                    <a:ext uri="{9D8B030D-6E8A-4147-A177-3AD203B41FA5}">
                      <a16:colId xmlns:a16="http://schemas.microsoft.com/office/drawing/2014/main" val="3666573225"/>
                    </a:ext>
                  </a:extLst>
                </a:gridCol>
                <a:gridCol w="4065330">
                  <a:extLst>
                    <a:ext uri="{9D8B030D-6E8A-4147-A177-3AD203B41FA5}">
                      <a16:colId xmlns:a16="http://schemas.microsoft.com/office/drawing/2014/main" val="3872606723"/>
                    </a:ext>
                  </a:extLst>
                </a:gridCol>
              </a:tblGrid>
              <a:tr h="2863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Rix모던고딕 M" panose="02020603020101020101" pitchFamily="18" charset="-127"/>
                          <a:ea typeface="Rix모던고딕 M" panose="02020603020101020101" pitchFamily="18" charset="-127"/>
                        </a:rPr>
                        <a:t>1</a:t>
                      </a:r>
                      <a:endParaRPr lang="ko-KR" altLang="en-US" sz="1400" dirty="0">
                        <a:latin typeface="Rix모던고딕 M" panose="02020603020101020101" pitchFamily="18" charset="-127"/>
                        <a:ea typeface="Rix모던고딕 M" panose="0202060302010102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kern="1200" baseline="0">
                          <a:solidFill>
                            <a:schemeClr val="tx1"/>
                          </a:solidFill>
                          <a:latin typeface="Rix모던고딕 M" panose="02020603020101020101" pitchFamily="18" charset="-127"/>
                          <a:ea typeface="Rix모던고딕 M" panose="02020603020101020101" pitchFamily="18" charset="-127"/>
                          <a:cs typeface="+mn-cs"/>
                        </a:rPr>
                        <a:t>로그인 미진행 시 상품 구매 불가</a:t>
                      </a:r>
                      <a:endParaRPr lang="ko-KR" altLang="en-US" sz="1200" b="1" kern="1200" baseline="0" dirty="0">
                        <a:solidFill>
                          <a:schemeClr val="tx1"/>
                        </a:solidFill>
                        <a:latin typeface="Rix모던고딕 M" panose="02020603020101020101" pitchFamily="18" charset="-127"/>
                        <a:ea typeface="Rix모던고딕 M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6724440"/>
                  </a:ext>
                </a:extLst>
              </a:tr>
            </a:tbl>
          </a:graphicData>
        </a:graphic>
      </p:graphicFrame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717" y="863175"/>
            <a:ext cx="1965326" cy="2102900"/>
          </a:xfrm>
          <a:prstGeom prst="rect">
            <a:avLst/>
          </a:prstGeom>
        </p:spPr>
      </p:pic>
      <p:sp>
        <p:nvSpPr>
          <p:cNvPr id="19" name="타원 18"/>
          <p:cNvSpPr/>
          <p:nvPr/>
        </p:nvSpPr>
        <p:spPr>
          <a:xfrm>
            <a:off x="222553" y="2966075"/>
            <a:ext cx="323273" cy="323273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1</a:t>
            </a:r>
            <a:endParaRPr lang="ko-KR" altLang="en-US" sz="1600" dirty="0"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grpSp>
        <p:nvGrpSpPr>
          <p:cNvPr id="76" name="그룹 75"/>
          <p:cNvGrpSpPr/>
          <p:nvPr/>
        </p:nvGrpSpPr>
        <p:grpSpPr>
          <a:xfrm>
            <a:off x="310571" y="4368136"/>
            <a:ext cx="2738063" cy="1883825"/>
            <a:chOff x="4787095" y="756005"/>
            <a:chExt cx="2738063" cy="1883825"/>
          </a:xfrm>
        </p:grpSpPr>
        <p:grpSp>
          <p:nvGrpSpPr>
            <p:cNvPr id="73" name="그룹 72"/>
            <p:cNvGrpSpPr/>
            <p:nvPr/>
          </p:nvGrpSpPr>
          <p:grpSpPr>
            <a:xfrm>
              <a:off x="4945674" y="996409"/>
              <a:ext cx="2579484" cy="1525592"/>
              <a:chOff x="5141764" y="1075293"/>
              <a:chExt cx="2579484" cy="1525592"/>
            </a:xfrm>
          </p:grpSpPr>
          <p:pic>
            <p:nvPicPr>
              <p:cNvPr id="11" name="그림 10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141764" y="1106993"/>
                <a:ext cx="2454204" cy="687757"/>
              </a:xfrm>
              <a:prstGeom prst="rect">
                <a:avLst/>
              </a:prstGeom>
            </p:spPr>
          </p:pic>
          <p:cxnSp>
            <p:nvCxnSpPr>
              <p:cNvPr id="16" name="직선 화살표 연결선 15"/>
              <p:cNvCxnSpPr/>
              <p:nvPr/>
            </p:nvCxnSpPr>
            <p:spPr>
              <a:xfrm>
                <a:off x="6063201" y="1236930"/>
                <a:ext cx="54684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TextBox 25"/>
              <p:cNvSpPr txBox="1"/>
              <p:nvPr/>
            </p:nvSpPr>
            <p:spPr>
              <a:xfrm>
                <a:off x="6610048" y="1075293"/>
                <a:ext cx="59824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200">
                    <a:latin typeface="Rix모던고딕 M" panose="02020603020101020101" pitchFamily="18" charset="-127"/>
                    <a:ea typeface="Rix모던고딕 M" panose="02020603020101020101" pitchFamily="18" charset="-127"/>
                  </a:rPr>
                  <a:t>서버명</a:t>
                </a:r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6610047" y="1279249"/>
                <a:ext cx="73609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200">
                    <a:latin typeface="Rix모던고딕 M" panose="02020603020101020101" pitchFamily="18" charset="-127"/>
                    <a:ea typeface="Rix모던고딕 M" panose="02020603020101020101" pitchFamily="18" charset="-127"/>
                  </a:rPr>
                  <a:t>캐릭터명</a:t>
                </a:r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6610046" y="1483205"/>
                <a:ext cx="111120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200">
                    <a:latin typeface="Rix모던고딕 M" panose="02020603020101020101" pitchFamily="18" charset="-127"/>
                    <a:ea typeface="Rix모던고딕 M" panose="02020603020101020101" pitchFamily="18" charset="-127"/>
                  </a:rPr>
                  <a:t>혈맹명 </a:t>
                </a:r>
                <a:r>
                  <a:rPr lang="en-US" altLang="ko-KR" sz="1200">
                    <a:latin typeface="Rix모던고딕 M" panose="02020603020101020101" pitchFamily="18" charset="-127"/>
                    <a:ea typeface="Rix모던고딕 M" panose="02020603020101020101" pitchFamily="18" charset="-127"/>
                  </a:rPr>
                  <a:t>(</a:t>
                </a:r>
                <a:r>
                  <a:rPr lang="ko-KR" altLang="en-US" sz="1200">
                    <a:latin typeface="Rix모던고딕 M" panose="02020603020101020101" pitchFamily="18" charset="-127"/>
                    <a:ea typeface="Rix모던고딕 M" panose="02020603020101020101" pitchFamily="18" charset="-127"/>
                  </a:rPr>
                  <a:t>필수</a:t>
                </a:r>
                <a:r>
                  <a:rPr lang="en-US" altLang="ko-KR" sz="1200">
                    <a:latin typeface="Rix모던고딕 M" panose="02020603020101020101" pitchFamily="18" charset="-127"/>
                    <a:ea typeface="Rix모던고딕 M" panose="02020603020101020101" pitchFamily="18" charset="-127"/>
                  </a:rPr>
                  <a:t>x)</a:t>
                </a:r>
                <a:endParaRPr lang="ko-KR" altLang="en-US" sz="1200">
                  <a:latin typeface="Rix모던고딕 M" panose="02020603020101020101" pitchFamily="18" charset="-127"/>
                  <a:ea typeface="Rix모던고딕 M" panose="02020603020101020101" pitchFamily="18" charset="-127"/>
                </a:endParaRPr>
              </a:p>
            </p:txBody>
          </p:sp>
          <p:cxnSp>
            <p:nvCxnSpPr>
              <p:cNvPr id="29" name="직선 화살표 연결선 28"/>
              <p:cNvCxnSpPr/>
              <p:nvPr/>
            </p:nvCxnSpPr>
            <p:spPr>
              <a:xfrm>
                <a:off x="6063201" y="1427732"/>
                <a:ext cx="546845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직선 화살표 연결선 33"/>
              <p:cNvCxnSpPr>
                <a:endCxn id="31" idx="1"/>
              </p:cNvCxnSpPr>
              <p:nvPr/>
            </p:nvCxnSpPr>
            <p:spPr>
              <a:xfrm>
                <a:off x="6343445" y="1621704"/>
                <a:ext cx="266601" cy="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모서리가 둥근 직사각형 32"/>
              <p:cNvSpPr/>
              <p:nvPr/>
            </p:nvSpPr>
            <p:spPr>
              <a:xfrm>
                <a:off x="5229201" y="1943233"/>
                <a:ext cx="2173168" cy="295836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>
                    <a:latin typeface="Rix모던고딕 M" panose="02020603020101020101" pitchFamily="18" charset="-127"/>
                    <a:ea typeface="Rix모던고딕 M" panose="02020603020101020101" pitchFamily="18" charset="-127"/>
                  </a:rPr>
                  <a:t>구매 내역</a:t>
                </a:r>
              </a:p>
            </p:txBody>
          </p:sp>
          <p:sp>
            <p:nvSpPr>
              <p:cNvPr id="37" name="모서리가 둥근 직사각형 36"/>
              <p:cNvSpPr/>
              <p:nvPr/>
            </p:nvSpPr>
            <p:spPr>
              <a:xfrm>
                <a:off x="5229201" y="2305049"/>
                <a:ext cx="2173168" cy="295836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>
                    <a:latin typeface="Rix모던고딕 M" panose="02020603020101020101" pitchFamily="18" charset="-127"/>
                    <a:ea typeface="Rix모던고딕 M" panose="02020603020101020101" pitchFamily="18" charset="-127"/>
                  </a:rPr>
                  <a:t>로그아웃</a:t>
                </a:r>
              </a:p>
            </p:txBody>
          </p:sp>
        </p:grpSp>
        <p:sp>
          <p:nvSpPr>
            <p:cNvPr id="75" name="직사각형 74"/>
            <p:cNvSpPr/>
            <p:nvPr/>
          </p:nvSpPr>
          <p:spPr>
            <a:xfrm>
              <a:off x="4787095" y="756005"/>
              <a:ext cx="2720520" cy="188382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Rix모던고딕 M" panose="02020603020101020101" pitchFamily="18" charset="-127"/>
                <a:ea typeface="Rix모던고딕 M" panose="02020603020101020101" pitchFamily="18" charset="-127"/>
              </a:endParaRPr>
            </a:p>
          </p:txBody>
        </p:sp>
      </p:grpSp>
      <p:sp>
        <p:nvSpPr>
          <p:cNvPr id="24" name="타원 23"/>
          <p:cNvSpPr/>
          <p:nvPr/>
        </p:nvSpPr>
        <p:spPr>
          <a:xfrm>
            <a:off x="2610588" y="3308645"/>
            <a:ext cx="323273" cy="323273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latin typeface="Rix모던고딕 B" panose="02020603020101020101" pitchFamily="18" charset="-127"/>
                <a:ea typeface="Rix모던고딕 B" panose="02020603020101020101" pitchFamily="18" charset="-127"/>
              </a:rPr>
              <a:t>2</a:t>
            </a:r>
            <a:endParaRPr lang="ko-KR" altLang="en-US" sz="1600" dirty="0"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727519" y="2966074"/>
            <a:ext cx="18422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latin typeface="Rix모던고딕 M" panose="02020603020101020101" pitchFamily="18" charset="-127"/>
                <a:ea typeface="Rix모던고딕 M" panose="02020603020101020101" pitchFamily="18" charset="-127"/>
              </a:rPr>
              <a:t>넷마블 로그인</a:t>
            </a:r>
          </a:p>
        </p:txBody>
      </p:sp>
      <p:cxnSp>
        <p:nvCxnSpPr>
          <p:cNvPr id="79" name="직선 화살표 연결선 78"/>
          <p:cNvCxnSpPr/>
          <p:nvPr/>
        </p:nvCxnSpPr>
        <p:spPr>
          <a:xfrm>
            <a:off x="2303043" y="1781175"/>
            <a:ext cx="6308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순서도: 처리 80"/>
          <p:cNvSpPr/>
          <p:nvPr/>
        </p:nvSpPr>
        <p:spPr>
          <a:xfrm>
            <a:off x="3018242" y="646515"/>
            <a:ext cx="2344333" cy="2470637"/>
          </a:xfrm>
          <a:prstGeom prst="flowChartProcess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Rix모던고딕 M" panose="02020603020101020101" pitchFamily="18" charset="-127"/>
              <a:ea typeface="Rix모던고딕 M" panose="02020603020101020101" pitchFamily="18" charset="-127"/>
            </a:endParaRPr>
          </a:p>
        </p:txBody>
      </p:sp>
      <p:sp>
        <p:nvSpPr>
          <p:cNvPr id="82" name="순서도: 처리 81"/>
          <p:cNvSpPr/>
          <p:nvPr/>
        </p:nvSpPr>
        <p:spPr>
          <a:xfrm>
            <a:off x="3259947" y="1543164"/>
            <a:ext cx="1893427" cy="290811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Rix모던고딕 M" panose="02020603020101020101" pitchFamily="18" charset="-127"/>
              <a:ea typeface="Rix모던고딕 M" panose="02020603020101020101" pitchFamily="18" charset="-127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3071023" y="3234982"/>
            <a:ext cx="404656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latin typeface="Rix모던고딕 M" panose="02020603020101020101" pitchFamily="18" charset="-127"/>
                <a:ea typeface="Rix모던고딕 M" panose="02020603020101020101" pitchFamily="18" charset="-127"/>
              </a:rPr>
              <a:t>계정 내 보유한 캐릭터 정보 </a:t>
            </a:r>
            <a:r>
              <a:rPr lang="ko-KR" altLang="en-US" sz="1200" smtClean="0">
                <a:latin typeface="Rix모던고딕 M" panose="02020603020101020101" pitchFamily="18" charset="-127"/>
                <a:ea typeface="Rix모던고딕 M" panose="02020603020101020101" pitchFamily="18" charset="-127"/>
              </a:rPr>
              <a:t>연동</a:t>
            </a:r>
            <a:endParaRPr lang="en-US" altLang="ko-KR" sz="1200">
              <a:latin typeface="Rix모던고딕 M" panose="02020603020101020101" pitchFamily="18" charset="-127"/>
              <a:ea typeface="Rix모던고딕 M" panose="02020603020101020101" pitchFamily="18" charset="-127"/>
            </a:endParaRPr>
          </a:p>
          <a:p>
            <a:r>
              <a:rPr lang="ko-KR" altLang="en-US" sz="1200" smtClean="0">
                <a:latin typeface="Rix모던고딕 M" panose="02020603020101020101" pitchFamily="18" charset="-127"/>
                <a:ea typeface="Rix모던고딕 M" panose="02020603020101020101" pitchFamily="18" charset="-127"/>
              </a:rPr>
              <a:t>→ 연동된 계정의 캐릭터가 존재하는 서버명만 노출 </a:t>
            </a:r>
            <a:r>
              <a:rPr lang="en-US" altLang="ko-KR" sz="1200" smtClean="0">
                <a:latin typeface="Rix모던고딕 M" panose="02020603020101020101" pitchFamily="18" charset="-127"/>
                <a:ea typeface="Rix모던고딕 M" panose="02020603020101020101" pitchFamily="18" charset="-127"/>
              </a:rPr>
              <a:t/>
            </a:r>
            <a:br>
              <a:rPr lang="en-US" altLang="ko-KR" sz="1200" smtClean="0">
                <a:latin typeface="Rix모던고딕 M" panose="02020603020101020101" pitchFamily="18" charset="-127"/>
                <a:ea typeface="Rix모던고딕 M" panose="02020603020101020101" pitchFamily="18" charset="-127"/>
              </a:rPr>
            </a:br>
            <a:r>
              <a:rPr lang="ko-KR" altLang="en-US" sz="1200" smtClean="0">
                <a:latin typeface="Rix모던고딕 M" panose="02020603020101020101" pitchFamily="18" charset="-127"/>
                <a:ea typeface="Rix모던고딕 M" panose="02020603020101020101" pitchFamily="18" charset="-127"/>
              </a:rPr>
              <a:t>→ 드롭박스에서 </a:t>
            </a:r>
            <a:r>
              <a:rPr lang="ko-KR" altLang="en-US" sz="1200">
                <a:latin typeface="Rix모던고딕 M" panose="02020603020101020101" pitchFamily="18" charset="-127"/>
                <a:ea typeface="Rix모던고딕 M" panose="02020603020101020101" pitchFamily="18" charset="-127"/>
              </a:rPr>
              <a:t>서버 </a:t>
            </a:r>
            <a:r>
              <a:rPr lang="ko-KR" altLang="en-US" sz="1200" smtClean="0">
                <a:latin typeface="Rix모던고딕 M" panose="02020603020101020101" pitchFamily="18" charset="-127"/>
                <a:ea typeface="Rix모던고딕 M" panose="02020603020101020101" pitchFamily="18" charset="-127"/>
              </a:rPr>
              <a:t>선택</a:t>
            </a:r>
            <a:r>
              <a:rPr lang="en-US" altLang="ko-KR" sz="1200" smtClean="0">
                <a:latin typeface="Rix모던고딕 M" panose="02020603020101020101" pitchFamily="18" charset="-127"/>
                <a:ea typeface="Rix모던고딕 M" panose="02020603020101020101" pitchFamily="18" charset="-127"/>
              </a:rPr>
              <a:t> </a:t>
            </a:r>
            <a:endParaRPr lang="en-US" altLang="ko-KR" sz="1200">
              <a:latin typeface="Rix모던고딕 M" panose="02020603020101020101" pitchFamily="18" charset="-127"/>
              <a:ea typeface="Rix모던고딕 M" panose="02020603020101020101" pitchFamily="18" charset="-127"/>
            </a:endParaRPr>
          </a:p>
          <a:p>
            <a:r>
              <a:rPr lang="ko-KR" altLang="en-US" sz="1200" smtClean="0">
                <a:latin typeface="Rix모던고딕 M" panose="02020603020101020101" pitchFamily="18" charset="-127"/>
                <a:ea typeface="Rix모던고딕 M" panose="02020603020101020101" pitchFamily="18" charset="-127"/>
              </a:rPr>
              <a:t>→ 해당 </a:t>
            </a:r>
            <a:r>
              <a:rPr lang="ko-KR" altLang="en-US" sz="1200">
                <a:latin typeface="Rix모던고딕 M" panose="02020603020101020101" pitchFamily="18" charset="-127"/>
                <a:ea typeface="Rix모던고딕 M" panose="02020603020101020101" pitchFamily="18" charset="-127"/>
              </a:rPr>
              <a:t>서버에 있는 캐릭터 리스트 </a:t>
            </a:r>
            <a:r>
              <a:rPr lang="ko-KR" altLang="en-US" sz="1200" smtClean="0">
                <a:latin typeface="Rix모던고딕 M" panose="02020603020101020101" pitchFamily="18" charset="-127"/>
                <a:ea typeface="Rix모던고딕 M" panose="02020603020101020101" pitchFamily="18" charset="-127"/>
              </a:rPr>
              <a:t>노출</a:t>
            </a:r>
            <a:r>
              <a:rPr lang="en-US" altLang="ko-KR" sz="1200" smtClean="0">
                <a:latin typeface="Rix모던고딕 M" panose="02020603020101020101" pitchFamily="18" charset="-127"/>
                <a:ea typeface="Rix모던고딕 M" panose="02020603020101020101" pitchFamily="18" charset="-127"/>
              </a:rPr>
              <a:t> </a:t>
            </a:r>
            <a:endParaRPr lang="en-US" altLang="ko-KR" sz="1200">
              <a:latin typeface="Rix모던고딕 M" panose="02020603020101020101" pitchFamily="18" charset="-127"/>
              <a:ea typeface="Rix모던고딕 M" panose="02020603020101020101" pitchFamily="18" charset="-127"/>
            </a:endParaRPr>
          </a:p>
          <a:p>
            <a:r>
              <a:rPr lang="ko-KR" altLang="en-US" sz="1200" smtClean="0">
                <a:latin typeface="Rix모던고딕 M" panose="02020603020101020101" pitchFamily="18" charset="-127"/>
                <a:ea typeface="Rix모던고딕 M" panose="02020603020101020101" pitchFamily="18" charset="-127"/>
              </a:rPr>
              <a:t>→ 캐릭터명까지 </a:t>
            </a:r>
            <a:r>
              <a:rPr lang="ko-KR" altLang="en-US" sz="1200">
                <a:latin typeface="Rix모던고딕 M" panose="02020603020101020101" pitchFamily="18" charset="-127"/>
                <a:ea typeface="Rix모던고딕 M" panose="02020603020101020101" pitchFamily="18" charset="-127"/>
              </a:rPr>
              <a:t>고를 시 확인 버튼 활성화 </a:t>
            </a:r>
            <a:endParaRPr lang="en-US" altLang="ko-KR" sz="1200">
              <a:latin typeface="Rix모던고딕 M" panose="02020603020101020101" pitchFamily="18" charset="-127"/>
              <a:ea typeface="Rix모던고딕 M" panose="02020603020101020101" pitchFamily="18" charset="-127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3111151" y="1254094"/>
            <a:ext cx="8450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>
                <a:latin typeface="Rix모던고딕 M" panose="02020603020101020101" pitchFamily="18" charset="-127"/>
                <a:ea typeface="Rix모던고딕 M" panose="02020603020101020101" pitchFamily="18" charset="-127"/>
              </a:rPr>
              <a:t>서버</a:t>
            </a:r>
          </a:p>
        </p:txBody>
      </p:sp>
      <p:sp>
        <p:nvSpPr>
          <p:cNvPr id="85" name="이등변 삼각형 84"/>
          <p:cNvSpPr/>
          <p:nvPr/>
        </p:nvSpPr>
        <p:spPr>
          <a:xfrm rot="10800000">
            <a:off x="4805038" y="1600086"/>
            <a:ext cx="250451" cy="215905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Rix모던고딕 M" panose="02020603020101020101" pitchFamily="18" charset="-127"/>
              <a:ea typeface="Rix모던고딕 M" panose="02020603020101020101" pitchFamily="18" charset="-127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3124656" y="1957459"/>
            <a:ext cx="9710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>
                <a:latin typeface="Rix모던고딕 M" panose="02020603020101020101" pitchFamily="18" charset="-127"/>
                <a:ea typeface="Rix모던고딕 M" panose="02020603020101020101" pitchFamily="18" charset="-127"/>
              </a:rPr>
              <a:t>캐릭터명 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3030146" y="669318"/>
            <a:ext cx="2320524" cy="584775"/>
          </a:xfrm>
          <a:prstGeom prst="rect">
            <a:avLst/>
          </a:prstGeom>
          <a:solidFill>
            <a:srgbClr val="FFD8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>
                <a:latin typeface="Rix모던고딕 M" panose="02020603020101020101" pitchFamily="18" charset="-127"/>
                <a:ea typeface="Rix모던고딕 M" panose="02020603020101020101" pitchFamily="18" charset="-127"/>
              </a:rPr>
              <a:t>상품을 지급받을 </a:t>
            </a:r>
            <a:endParaRPr lang="en-US" altLang="ko-KR" sz="1600">
              <a:latin typeface="Rix모던고딕 M" panose="02020603020101020101" pitchFamily="18" charset="-127"/>
              <a:ea typeface="Rix모던고딕 M" panose="02020603020101020101" pitchFamily="18" charset="-127"/>
            </a:endParaRPr>
          </a:p>
          <a:p>
            <a:pPr algn="ctr"/>
            <a:r>
              <a:rPr lang="ko-KR" altLang="en-US" sz="1600">
                <a:latin typeface="Rix모던고딕 M" panose="02020603020101020101" pitchFamily="18" charset="-127"/>
                <a:ea typeface="Rix모던고딕 M" panose="02020603020101020101" pitchFamily="18" charset="-127"/>
              </a:rPr>
              <a:t>캐릭터를 선택하세요</a:t>
            </a:r>
            <a:r>
              <a:rPr lang="en-US" altLang="ko-KR" sz="1600">
                <a:latin typeface="Rix모던고딕 M" panose="02020603020101020101" pitchFamily="18" charset="-127"/>
                <a:ea typeface="Rix모던고딕 M" panose="02020603020101020101" pitchFamily="18" charset="-127"/>
              </a:rPr>
              <a:t>.</a:t>
            </a:r>
            <a:endParaRPr lang="ko-KR" altLang="en-US" sz="1600">
              <a:latin typeface="Rix모던고딕 M" panose="02020603020101020101" pitchFamily="18" charset="-127"/>
              <a:ea typeface="Rix모던고딕 M" panose="02020603020101020101" pitchFamily="18" charset="-127"/>
            </a:endParaRPr>
          </a:p>
        </p:txBody>
      </p:sp>
      <p:sp>
        <p:nvSpPr>
          <p:cNvPr id="90" name="순서도: 처리 89"/>
          <p:cNvSpPr/>
          <p:nvPr/>
        </p:nvSpPr>
        <p:spPr>
          <a:xfrm>
            <a:off x="3259947" y="2219751"/>
            <a:ext cx="1893427" cy="290811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Rix모던고딕 M" panose="02020603020101020101" pitchFamily="18" charset="-127"/>
              <a:ea typeface="Rix모던고딕 M" panose="02020603020101020101" pitchFamily="18" charset="-127"/>
            </a:endParaRPr>
          </a:p>
        </p:txBody>
      </p:sp>
      <p:sp>
        <p:nvSpPr>
          <p:cNvPr id="91" name="이등변 삼각형 90"/>
          <p:cNvSpPr/>
          <p:nvPr/>
        </p:nvSpPr>
        <p:spPr>
          <a:xfrm rot="10800000">
            <a:off x="4805038" y="2276673"/>
            <a:ext cx="250451" cy="215905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Rix모던고딕 M" panose="02020603020101020101" pitchFamily="18" charset="-127"/>
              <a:ea typeface="Rix모던고딕 M" panose="02020603020101020101" pitchFamily="18" charset="-127"/>
            </a:endParaRPr>
          </a:p>
        </p:txBody>
      </p:sp>
      <p:sp>
        <p:nvSpPr>
          <p:cNvPr id="92" name="한쪽 모서리가 둥근 사각형 91"/>
          <p:cNvSpPr/>
          <p:nvPr/>
        </p:nvSpPr>
        <p:spPr>
          <a:xfrm>
            <a:off x="3838184" y="2736845"/>
            <a:ext cx="755066" cy="237466"/>
          </a:xfrm>
          <a:prstGeom prst="round1Rect">
            <a:avLst/>
          </a:prstGeom>
          <a:solidFill>
            <a:srgbClr val="B0B0B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Rix모던고딕 M" panose="02020603020101020101" pitchFamily="18" charset="-127"/>
                <a:ea typeface="Rix모던고딕 M" panose="02020603020101020101" pitchFamily="18" charset="-127"/>
              </a:rPr>
              <a:t>확인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3071023" y="5581665"/>
            <a:ext cx="29517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latin typeface="Rix모던고딕 M" panose="02020603020101020101" pitchFamily="18" charset="-127"/>
                <a:ea typeface="Rix모던고딕 M" panose="02020603020101020101" pitchFamily="18" charset="-127"/>
              </a:rPr>
              <a:t>내 정보</a:t>
            </a:r>
            <a:r>
              <a:rPr lang="en-US" altLang="ko-KR" sz="1200">
                <a:latin typeface="Rix모던고딕 M" panose="02020603020101020101" pitchFamily="18" charset="-127"/>
                <a:ea typeface="Rix모던고딕 M" panose="02020603020101020101" pitchFamily="18" charset="-127"/>
              </a:rPr>
              <a:t>(MY)</a:t>
            </a:r>
            <a:r>
              <a:rPr lang="ko-KR" altLang="en-US" sz="1200">
                <a:latin typeface="Rix모던고딕 M" panose="02020603020101020101" pitchFamily="18" charset="-127"/>
                <a:ea typeface="Rix모던고딕 M" panose="02020603020101020101" pitchFamily="18" charset="-127"/>
              </a:rPr>
              <a:t>에서 </a:t>
            </a:r>
            <a:endParaRPr lang="en-US" altLang="ko-KR" sz="1200">
              <a:latin typeface="Rix모던고딕 M" panose="02020603020101020101" pitchFamily="18" charset="-127"/>
              <a:ea typeface="Rix모던고딕 M" panose="02020603020101020101" pitchFamily="18" charset="-127"/>
            </a:endParaRPr>
          </a:p>
          <a:p>
            <a:r>
              <a:rPr lang="ko-KR" altLang="en-US" sz="1200">
                <a:latin typeface="Rix모던고딕 M" panose="02020603020101020101" pitchFamily="18" charset="-127"/>
                <a:ea typeface="Rix모던고딕 M" panose="02020603020101020101" pitchFamily="18" charset="-127"/>
              </a:rPr>
              <a:t>로그인 된 </a:t>
            </a:r>
            <a:endParaRPr lang="en-US" altLang="ko-KR" sz="1200">
              <a:latin typeface="Rix모던고딕 M" panose="02020603020101020101" pitchFamily="18" charset="-127"/>
              <a:ea typeface="Rix모던고딕 M" panose="02020603020101020101" pitchFamily="18" charset="-127"/>
            </a:endParaRPr>
          </a:p>
          <a:p>
            <a:r>
              <a:rPr lang="ko-KR" altLang="en-US" sz="1200">
                <a:latin typeface="Rix모던고딕 M" panose="02020603020101020101" pitchFamily="18" charset="-127"/>
                <a:ea typeface="Rix모던고딕 M" panose="02020603020101020101" pitchFamily="18" charset="-127"/>
              </a:rPr>
              <a:t>서버명</a:t>
            </a:r>
            <a:r>
              <a:rPr lang="en-US" altLang="ko-KR" sz="1200">
                <a:latin typeface="Rix모던고딕 M" panose="02020603020101020101" pitchFamily="18" charset="-127"/>
                <a:ea typeface="Rix모던고딕 M" panose="02020603020101020101" pitchFamily="18" charset="-127"/>
              </a:rPr>
              <a:t>/</a:t>
            </a:r>
            <a:r>
              <a:rPr lang="ko-KR" altLang="en-US" sz="1200">
                <a:latin typeface="Rix모던고딕 M" panose="02020603020101020101" pitchFamily="18" charset="-127"/>
                <a:ea typeface="Rix모던고딕 M" panose="02020603020101020101" pitchFamily="18" charset="-127"/>
              </a:rPr>
              <a:t>캐릭터명 확인 가능</a:t>
            </a:r>
          </a:p>
        </p:txBody>
      </p:sp>
    </p:spTree>
    <p:extLst>
      <p:ext uri="{BB962C8B-B14F-4D97-AF65-F5344CB8AC3E}">
        <p14:creationId xmlns:p14="http://schemas.microsoft.com/office/powerpoint/2010/main" val="10099864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01187-BBC3-4DD7-8466-B417C90ED8D1}" type="slidenum">
              <a:rPr lang="ko-KR" altLang="en-US" smtClean="0"/>
              <a:pPr/>
              <a:t>8</a:t>
            </a:fld>
            <a:endParaRPr lang="ko-KR" alt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0" y="181090"/>
            <a:ext cx="41777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smtClean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4. </a:t>
            </a:r>
            <a:r>
              <a:rPr lang="ko-KR" altLang="en-US" sz="2000" b="1">
                <a:latin typeface="Rix모던고딕 B" panose="02020603020101020101" pitchFamily="18" charset="-127"/>
                <a:ea typeface="Rix모던고딕 B" panose="02020603020101020101" pitchFamily="18" charset="-127"/>
              </a:rPr>
              <a:t>상품 상세 페이지 내 필수 표기 정보 </a:t>
            </a:r>
            <a:endParaRPr lang="ko-KR" altLang="en-US" sz="2000" b="1" dirty="0"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40860" y="581201"/>
            <a:ext cx="12110281" cy="5935009"/>
            <a:chOff x="39554" y="581201"/>
            <a:chExt cx="12110281" cy="5935009"/>
          </a:xfrm>
        </p:grpSpPr>
        <p:sp>
          <p:nvSpPr>
            <p:cNvPr id="23" name="직사각형 22"/>
            <p:cNvSpPr/>
            <p:nvPr/>
          </p:nvSpPr>
          <p:spPr>
            <a:xfrm>
              <a:off x="39554" y="581201"/>
              <a:ext cx="7625322" cy="5935009"/>
            </a:xfrm>
            <a:prstGeom prst="rect">
              <a:avLst/>
            </a:prstGeom>
            <a:noFill/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Rix모던고딕 M" panose="02020603020101020101" pitchFamily="18" charset="-127"/>
                <a:ea typeface="Rix모던고딕 M" panose="02020603020101020101" pitchFamily="18" charset="-127"/>
              </a:endParaRP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7663954" y="581201"/>
              <a:ext cx="4485881" cy="5935009"/>
            </a:xfrm>
            <a:prstGeom prst="rect">
              <a:avLst/>
            </a:prstGeom>
            <a:noFill/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Rix모던고딕 M" panose="02020603020101020101" pitchFamily="18" charset="-127"/>
                <a:ea typeface="Rix모던고딕 M" panose="02020603020101020101" pitchFamily="18" charset="-127"/>
              </a:endParaRPr>
            </a:p>
          </p:txBody>
        </p:sp>
      </p:grpSp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6611299"/>
              </p:ext>
            </p:extLst>
          </p:nvPr>
        </p:nvGraphicFramePr>
        <p:xfrm>
          <a:off x="7726888" y="646516"/>
          <a:ext cx="4364842" cy="3413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9512">
                  <a:extLst>
                    <a:ext uri="{9D8B030D-6E8A-4147-A177-3AD203B41FA5}">
                      <a16:colId xmlns:a16="http://schemas.microsoft.com/office/drawing/2014/main" val="3666573225"/>
                    </a:ext>
                  </a:extLst>
                </a:gridCol>
                <a:gridCol w="4065330">
                  <a:extLst>
                    <a:ext uri="{9D8B030D-6E8A-4147-A177-3AD203B41FA5}">
                      <a16:colId xmlns:a16="http://schemas.microsoft.com/office/drawing/2014/main" val="3872606723"/>
                    </a:ext>
                  </a:extLst>
                </a:gridCol>
              </a:tblGrid>
              <a:tr h="2863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Rix모던고딕 M" panose="02020603020101020101" pitchFamily="18" charset="-127"/>
                          <a:ea typeface="Rix모던고딕 M" panose="02020603020101020101" pitchFamily="18" charset="-127"/>
                        </a:rPr>
                        <a:t>1</a:t>
                      </a:r>
                      <a:endParaRPr lang="ko-KR" altLang="en-US" sz="1400" dirty="0">
                        <a:latin typeface="Rix모던고딕 M" panose="02020603020101020101" pitchFamily="18" charset="-127"/>
                        <a:ea typeface="Rix모던고딕 M" panose="0202060302010102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1" kern="1200" baseline="0">
                          <a:solidFill>
                            <a:schemeClr val="tx1"/>
                          </a:solidFill>
                          <a:latin typeface="Rix모던고딕 M" panose="02020603020101020101" pitchFamily="18" charset="-127"/>
                          <a:ea typeface="Rix모던고딕 M" panose="02020603020101020101" pitchFamily="18" charset="-127"/>
                          <a:cs typeface="+mn-cs"/>
                        </a:rPr>
                        <a:t>Shop.xls </a:t>
                      </a:r>
                      <a:r>
                        <a:rPr lang="ko-KR" altLang="en-US" sz="1200" b="1" kern="1200" baseline="0">
                          <a:solidFill>
                            <a:schemeClr val="tx1"/>
                          </a:solidFill>
                          <a:latin typeface="Rix모던고딕 M" panose="02020603020101020101" pitchFamily="18" charset="-127"/>
                          <a:ea typeface="Rix모던고딕 M" panose="02020603020101020101" pitchFamily="18" charset="-127"/>
                          <a:cs typeface="+mn-cs"/>
                        </a:rPr>
                        <a:t>의</a:t>
                      </a:r>
                      <a:r>
                        <a:rPr lang="en-US" altLang="ko-KR" sz="1200" b="1" kern="1200" baseline="0">
                          <a:solidFill>
                            <a:schemeClr val="tx1"/>
                          </a:solidFill>
                          <a:latin typeface="Rix모던고딕 M" panose="02020603020101020101" pitchFamily="18" charset="-127"/>
                          <a:ea typeface="Rix모던고딕 M" panose="02020603020101020101" pitchFamily="18" charset="-127"/>
                          <a:cs typeface="+mn-cs"/>
                        </a:rPr>
                        <a:t> IconTexture  </a:t>
                      </a:r>
                      <a:endParaRPr lang="ko-KR" altLang="en-US" sz="1200" b="1" kern="1200" baseline="0" dirty="0">
                        <a:solidFill>
                          <a:schemeClr val="tx1"/>
                        </a:solidFill>
                        <a:latin typeface="Rix모던고딕 M" panose="02020603020101020101" pitchFamily="18" charset="-127"/>
                        <a:ea typeface="Rix모던고딕 M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6724440"/>
                  </a:ext>
                </a:extLst>
              </a:tr>
              <a:tr h="2863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Rix모던고딕 M" panose="02020603020101020101" pitchFamily="18" charset="-127"/>
                          <a:ea typeface="Rix모던고딕 M" panose="02020603020101020101" pitchFamily="18" charset="-127"/>
                        </a:rPr>
                        <a:t>2</a:t>
                      </a:r>
                      <a:endParaRPr lang="ko-KR" altLang="en-US" sz="1400" dirty="0">
                        <a:latin typeface="Rix모던고딕 M" panose="02020603020101020101" pitchFamily="18" charset="-127"/>
                        <a:ea typeface="Rix모던고딕 M" panose="0202060302010102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1" kern="1200" baseline="0">
                          <a:solidFill>
                            <a:schemeClr val="tx1"/>
                          </a:solidFill>
                          <a:latin typeface="Rix모던고딕 M" panose="02020603020101020101" pitchFamily="18" charset="-127"/>
                          <a:ea typeface="Rix모던고딕 M" panose="02020603020101020101" pitchFamily="18" charset="-127"/>
                          <a:cs typeface="+mn-cs"/>
                        </a:rPr>
                        <a:t>Shop.xls </a:t>
                      </a:r>
                      <a:r>
                        <a:rPr lang="ko-KR" altLang="en-US" sz="1200" b="1" kern="1200" baseline="0">
                          <a:solidFill>
                            <a:schemeClr val="tx1"/>
                          </a:solidFill>
                          <a:latin typeface="Rix모던고딕 M" panose="02020603020101020101" pitchFamily="18" charset="-127"/>
                          <a:ea typeface="Rix모던고딕 M" panose="02020603020101020101" pitchFamily="18" charset="-127"/>
                          <a:cs typeface="+mn-cs"/>
                        </a:rPr>
                        <a:t>의 </a:t>
                      </a:r>
                      <a:r>
                        <a:rPr lang="en-US" altLang="ko-KR" sz="1200" b="1" kern="1200" baseline="0">
                          <a:solidFill>
                            <a:schemeClr val="tx1"/>
                          </a:solidFill>
                          <a:latin typeface="Rix모던고딕 M" panose="02020603020101020101" pitchFamily="18" charset="-127"/>
                          <a:ea typeface="Rix모던고딕 M" panose="02020603020101020101" pitchFamily="18" charset="-127"/>
                          <a:cs typeface="+mn-cs"/>
                        </a:rPr>
                        <a:t>Name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63134076"/>
                  </a:ext>
                </a:extLst>
              </a:tr>
              <a:tr h="2863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Rix모던고딕 M" panose="02020603020101020101" pitchFamily="18" charset="-127"/>
                          <a:ea typeface="Rix모던고딕 M" panose="02020603020101020101" pitchFamily="18" charset="-127"/>
                        </a:rPr>
                        <a:t>3</a:t>
                      </a:r>
                      <a:endParaRPr lang="ko-KR" altLang="en-US" sz="1400" dirty="0">
                        <a:latin typeface="Rix모던고딕 M" panose="02020603020101020101" pitchFamily="18" charset="-127"/>
                        <a:ea typeface="Rix모던고딕 M" panose="0202060302010102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>
                          <a:solidFill>
                            <a:schemeClr val="tx1"/>
                          </a:solidFill>
                          <a:latin typeface="Rix모던고딕 M" panose="02020603020101020101" pitchFamily="18" charset="-127"/>
                          <a:ea typeface="Rix모던고딕 M" panose="02020603020101020101" pitchFamily="18" charset="-127"/>
                          <a:cs typeface="+mn-cs"/>
                        </a:rPr>
                        <a:t>Shop.xls </a:t>
                      </a:r>
                      <a:r>
                        <a:rPr lang="ko-KR" altLang="en-US" sz="1200" b="1" kern="1200" baseline="0">
                          <a:solidFill>
                            <a:schemeClr val="tx1"/>
                          </a:solidFill>
                          <a:latin typeface="Rix모던고딕 M" panose="02020603020101020101" pitchFamily="18" charset="-127"/>
                          <a:ea typeface="Rix모던고딕 M" panose="02020603020101020101" pitchFamily="18" charset="-127"/>
                          <a:cs typeface="+mn-cs"/>
                        </a:rPr>
                        <a:t>의 </a:t>
                      </a:r>
                      <a:r>
                        <a:rPr lang="en-US" altLang="ko-KR" sz="1200" b="1" kern="1200" baseline="0">
                          <a:solidFill>
                            <a:schemeClr val="tx1"/>
                          </a:solidFill>
                          <a:latin typeface="Rix모던고딕 M" panose="02020603020101020101" pitchFamily="18" charset="-127"/>
                          <a:ea typeface="Rix모던고딕 M" panose="02020603020101020101" pitchFamily="18" charset="-127"/>
                          <a:cs typeface="+mn-cs"/>
                        </a:rPr>
                        <a:t>Desc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0399389"/>
                  </a:ext>
                </a:extLst>
              </a:tr>
              <a:tr h="2863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smtClean="0">
                          <a:latin typeface="Rix모던고딕 M" panose="02020603020101020101" pitchFamily="18" charset="-127"/>
                          <a:ea typeface="Rix모던고딕 M" panose="02020603020101020101" pitchFamily="18" charset="-127"/>
                        </a:rPr>
                        <a:t>4</a:t>
                      </a:r>
                      <a:endParaRPr lang="ko-KR" altLang="en-US" sz="1400" dirty="0">
                        <a:latin typeface="Rix모던고딕 M" panose="02020603020101020101" pitchFamily="18" charset="-127"/>
                        <a:ea typeface="Rix모던고딕 M" panose="0202060302010102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smtClean="0">
                          <a:solidFill>
                            <a:schemeClr val="tx1"/>
                          </a:solidFill>
                          <a:latin typeface="Rix모던고딕 M" panose="02020603020101020101" pitchFamily="18" charset="-127"/>
                          <a:ea typeface="Rix모던고딕 M" panose="02020603020101020101" pitchFamily="18" charset="-127"/>
                          <a:cs typeface="+mn-cs"/>
                        </a:rPr>
                        <a:t>Shop.xls </a:t>
                      </a:r>
                      <a:r>
                        <a:rPr lang="ko-KR" altLang="en-US" sz="1200" b="1" kern="1200" baseline="0" smtClean="0">
                          <a:solidFill>
                            <a:schemeClr val="tx1"/>
                          </a:solidFill>
                          <a:latin typeface="Rix모던고딕 M" panose="02020603020101020101" pitchFamily="18" charset="-127"/>
                          <a:ea typeface="Rix모던고딕 M" panose="02020603020101020101" pitchFamily="18" charset="-127"/>
                          <a:cs typeface="+mn-cs"/>
                        </a:rPr>
                        <a:t>의 </a:t>
                      </a:r>
                      <a:r>
                        <a:rPr lang="en-US" altLang="ko-KR" sz="1200" b="1" kern="1200" baseline="0" smtClean="0">
                          <a:solidFill>
                            <a:schemeClr val="tx1"/>
                          </a:solidFill>
                          <a:latin typeface="Rix모던고딕 M" panose="02020603020101020101" pitchFamily="18" charset="-127"/>
                          <a:ea typeface="Rix모던고딕 M" panose="02020603020101020101" pitchFamily="18" charset="-127"/>
                          <a:cs typeface="+mn-cs"/>
                        </a:rPr>
                        <a:t>LimitPeriodEnd </a:t>
                      </a:r>
                      <a:r>
                        <a:rPr lang="ko-KR" altLang="en-US" sz="1200" b="1" kern="1200" baseline="0" smtClean="0">
                          <a:solidFill>
                            <a:schemeClr val="tx1"/>
                          </a:solidFill>
                          <a:latin typeface="Rix모던고딕 M" panose="02020603020101020101" pitchFamily="18" charset="-127"/>
                          <a:ea typeface="Rix모던고딕 M" panose="02020603020101020101" pitchFamily="18" charset="-127"/>
                          <a:cs typeface="+mn-cs"/>
                        </a:rPr>
                        <a:t>값이 존재하는 경우 기간 노출</a:t>
                      </a:r>
                      <a:endParaRPr lang="en-US" altLang="ko-KR" sz="1200" b="1" kern="1200" baseline="0" smtClean="0">
                        <a:solidFill>
                          <a:schemeClr val="tx1"/>
                        </a:solidFill>
                        <a:latin typeface="Rix모던고딕 M" panose="02020603020101020101" pitchFamily="18" charset="-127"/>
                        <a:ea typeface="Rix모던고딕 M" panose="02020603020101020101" pitchFamily="18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kern="1200" baseline="0" smtClean="0">
                          <a:solidFill>
                            <a:schemeClr val="tx1"/>
                          </a:solidFill>
                          <a:latin typeface="Rix모던고딕 M" panose="02020603020101020101" pitchFamily="18" charset="-127"/>
                          <a:ea typeface="Rix모던고딕 M" panose="02020603020101020101" pitchFamily="18" charset="-127"/>
                          <a:cs typeface="+mn-cs"/>
                        </a:rPr>
                        <a:t>존재하지 않는 경우 </a:t>
                      </a:r>
                      <a:r>
                        <a:rPr lang="en-US" altLang="ko-KR" sz="1200" b="1" kern="1200" baseline="0" smtClean="0">
                          <a:solidFill>
                            <a:schemeClr val="tx1"/>
                          </a:solidFill>
                          <a:latin typeface="Rix모던고딕 M" panose="02020603020101020101" pitchFamily="18" charset="-127"/>
                          <a:ea typeface="Rix모던고딕 M" panose="02020603020101020101" pitchFamily="18" charset="-127"/>
                          <a:cs typeface="+mn-cs"/>
                        </a:rPr>
                        <a:t>&lt;</a:t>
                      </a:r>
                      <a:r>
                        <a:rPr lang="ko-KR" altLang="en-US" sz="1200" b="1" kern="1200" baseline="0" smtClean="0">
                          <a:solidFill>
                            <a:schemeClr val="tx1"/>
                          </a:solidFill>
                          <a:latin typeface="Rix모던고딕 M" panose="02020603020101020101" pitchFamily="18" charset="-127"/>
                          <a:ea typeface="Rix모던고딕 M" panose="02020603020101020101" pitchFamily="18" charset="-127"/>
                          <a:cs typeface="+mn-cs"/>
                        </a:rPr>
                        <a:t>별도 공지로 안내</a:t>
                      </a:r>
                      <a:r>
                        <a:rPr lang="en-US" altLang="ko-KR" sz="1200" b="1" kern="1200" baseline="0" smtClean="0">
                          <a:solidFill>
                            <a:schemeClr val="tx1"/>
                          </a:solidFill>
                          <a:latin typeface="Rix모던고딕 M" panose="02020603020101020101" pitchFamily="18" charset="-127"/>
                          <a:ea typeface="Rix모던고딕 M" panose="02020603020101020101" pitchFamily="18" charset="-127"/>
                          <a:cs typeface="+mn-cs"/>
                        </a:rPr>
                        <a:t>&gt; </a:t>
                      </a:r>
                      <a:r>
                        <a:rPr lang="ko-KR" altLang="en-US" sz="1200" b="1" kern="1200" baseline="0" smtClean="0">
                          <a:solidFill>
                            <a:schemeClr val="tx1"/>
                          </a:solidFill>
                          <a:latin typeface="Rix모던고딕 M" panose="02020603020101020101" pitchFamily="18" charset="-127"/>
                          <a:ea typeface="Rix모던고딕 M" panose="02020603020101020101" pitchFamily="18" charset="-127"/>
                          <a:cs typeface="+mn-cs"/>
                        </a:rPr>
                        <a:t>표기 </a:t>
                      </a:r>
                      <a:endParaRPr lang="en-US" altLang="ko-KR" sz="1200" b="1" kern="1200" baseline="0">
                        <a:solidFill>
                          <a:schemeClr val="tx1"/>
                        </a:solidFill>
                        <a:latin typeface="Rix모던고딕 M" panose="02020603020101020101" pitchFamily="18" charset="-127"/>
                        <a:ea typeface="Rix모던고딕 M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43339619"/>
                  </a:ext>
                </a:extLst>
              </a:tr>
              <a:tr h="2863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smtClean="0">
                          <a:latin typeface="Rix모던고딕 M" panose="02020603020101020101" pitchFamily="18" charset="-127"/>
                          <a:ea typeface="Rix모던고딕 M" panose="02020603020101020101" pitchFamily="18" charset="-127"/>
                        </a:rPr>
                        <a:t>5</a:t>
                      </a:r>
                      <a:endParaRPr lang="ko-KR" altLang="en-US" sz="1400" dirty="0">
                        <a:latin typeface="Rix모던고딕 M" panose="02020603020101020101" pitchFamily="18" charset="-127"/>
                        <a:ea typeface="Rix모던고딕 M" panose="0202060302010102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kern="1200" baseline="0" smtClean="0">
                          <a:solidFill>
                            <a:schemeClr val="tx1"/>
                          </a:solidFill>
                          <a:latin typeface="Rix모던고딕 M" panose="02020603020101020101" pitchFamily="18" charset="-127"/>
                          <a:ea typeface="Rix모던고딕 M" panose="02020603020101020101" pitchFamily="18" charset="-127"/>
                          <a:cs typeface="+mn-cs"/>
                        </a:rPr>
                        <a:t>구매 가능 횟수 모바일 연동 </a:t>
                      </a:r>
                      <a:endParaRPr lang="en-US" altLang="ko-KR" sz="1200" b="1" kern="1200" baseline="0">
                        <a:solidFill>
                          <a:schemeClr val="tx1"/>
                        </a:solidFill>
                        <a:latin typeface="Rix모던고딕 M" panose="02020603020101020101" pitchFamily="18" charset="-127"/>
                        <a:ea typeface="Rix모던고딕 M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4799508"/>
                  </a:ext>
                </a:extLst>
              </a:tr>
              <a:tr h="2863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smtClean="0">
                          <a:latin typeface="Rix모던고딕 M" panose="02020603020101020101" pitchFamily="18" charset="-127"/>
                          <a:ea typeface="Rix모던고딕 M" panose="02020603020101020101" pitchFamily="18" charset="-127"/>
                        </a:rPr>
                        <a:t>6</a:t>
                      </a:r>
                      <a:endParaRPr lang="ko-KR" altLang="en-US" sz="1400" dirty="0">
                        <a:latin typeface="Rix모던고딕 M" panose="02020603020101020101" pitchFamily="18" charset="-127"/>
                        <a:ea typeface="Rix모던고딕 M" panose="0202060302010102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>
                          <a:solidFill>
                            <a:schemeClr val="tx1"/>
                          </a:solidFill>
                          <a:latin typeface="Rix모던고딕 M" panose="02020603020101020101" pitchFamily="18" charset="-127"/>
                          <a:ea typeface="Rix모던고딕 M" panose="02020603020101020101" pitchFamily="18" charset="-127"/>
                          <a:cs typeface="+mn-cs"/>
                        </a:rPr>
                        <a:t>Shop.xls </a:t>
                      </a:r>
                      <a:r>
                        <a:rPr lang="ko-KR" altLang="en-US" sz="1200" b="1" kern="1200" baseline="0">
                          <a:solidFill>
                            <a:schemeClr val="tx1"/>
                          </a:solidFill>
                          <a:latin typeface="Rix모던고딕 M" panose="02020603020101020101" pitchFamily="18" charset="-127"/>
                          <a:ea typeface="Rix모던고딕 M" panose="02020603020101020101" pitchFamily="18" charset="-127"/>
                          <a:cs typeface="+mn-cs"/>
                        </a:rPr>
                        <a:t>의 </a:t>
                      </a:r>
                      <a:r>
                        <a:rPr lang="en-US" altLang="ko-KR" sz="1200" b="1" kern="1200" baseline="0">
                          <a:solidFill>
                            <a:schemeClr val="tx1"/>
                          </a:solidFill>
                          <a:latin typeface="Rix모던고딕 M" panose="02020603020101020101" pitchFamily="18" charset="-127"/>
                          <a:ea typeface="Rix모던고딕 M" panose="02020603020101020101" pitchFamily="18" charset="-127"/>
                          <a:cs typeface="+mn-cs"/>
                        </a:rPr>
                        <a:t>CostValue 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0727496"/>
                  </a:ext>
                </a:extLst>
              </a:tr>
              <a:tr h="2863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smtClean="0">
                          <a:latin typeface="Rix모던고딕 M" panose="02020603020101020101" pitchFamily="18" charset="-127"/>
                          <a:ea typeface="Rix모던고딕 M" panose="02020603020101020101" pitchFamily="18" charset="-127"/>
                        </a:rPr>
                        <a:t>7</a:t>
                      </a:r>
                      <a:endParaRPr lang="ko-KR" altLang="en-US" sz="1400" dirty="0">
                        <a:latin typeface="Rix모던고딕 M" panose="02020603020101020101" pitchFamily="18" charset="-127"/>
                        <a:ea typeface="Rix모던고딕 M" panose="0202060302010102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kern="1200" baseline="0">
                          <a:solidFill>
                            <a:schemeClr val="tx1"/>
                          </a:solidFill>
                          <a:latin typeface="Rix모던고딕 M" panose="02020603020101020101" pitchFamily="18" charset="-127"/>
                          <a:ea typeface="Rix모던고딕 M" panose="02020603020101020101" pitchFamily="18" charset="-127"/>
                          <a:cs typeface="+mn-cs"/>
                        </a:rPr>
                        <a:t>확률형 웹페이지 링크로 연결 </a:t>
                      </a:r>
                      <a:endParaRPr lang="en-US" altLang="ko-KR" sz="1200" b="1" kern="1200" baseline="0">
                        <a:solidFill>
                          <a:schemeClr val="tx1"/>
                        </a:solidFill>
                        <a:latin typeface="Rix모던고딕 M" panose="02020603020101020101" pitchFamily="18" charset="-127"/>
                        <a:ea typeface="Rix모던고딕 M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91980995"/>
                  </a:ext>
                </a:extLst>
              </a:tr>
              <a:tr h="2863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smtClean="0">
                          <a:latin typeface="Rix모던고딕 M" panose="02020603020101020101" pitchFamily="18" charset="-127"/>
                          <a:ea typeface="Rix모던고딕 M" panose="02020603020101020101" pitchFamily="18" charset="-127"/>
                        </a:rPr>
                        <a:t>8</a:t>
                      </a:r>
                      <a:endParaRPr lang="ko-KR" altLang="en-US" sz="1400" dirty="0">
                        <a:latin typeface="Rix모던고딕 M" panose="02020603020101020101" pitchFamily="18" charset="-127"/>
                        <a:ea typeface="Rix모던고딕 M" panose="0202060302010102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kern="1200" baseline="0">
                          <a:solidFill>
                            <a:schemeClr val="tx1"/>
                          </a:solidFill>
                          <a:latin typeface="Rix모던고딕 M" panose="02020603020101020101" pitchFamily="18" charset="-127"/>
                          <a:ea typeface="Rix모던고딕 M" panose="02020603020101020101" pitchFamily="18" charset="-127"/>
                          <a:cs typeface="+mn-cs"/>
                        </a:rPr>
                        <a:t>청약철회 필수 상세 문구 팝업 </a:t>
                      </a:r>
                      <a:r>
                        <a:rPr lang="en-US" altLang="ko-KR" sz="1200" b="1" kern="1200" baseline="0">
                          <a:solidFill>
                            <a:schemeClr val="tx1"/>
                          </a:solidFill>
                          <a:latin typeface="Rix모던고딕 M" panose="02020603020101020101" pitchFamily="18" charset="-127"/>
                          <a:ea typeface="Rix모던고딕 M" panose="02020603020101020101" pitchFamily="18" charset="-127"/>
                          <a:cs typeface="+mn-cs"/>
                        </a:rPr>
                        <a:t>(</a:t>
                      </a:r>
                      <a:r>
                        <a:rPr lang="ko-KR" altLang="en-US" sz="1200" b="1" kern="1200" baseline="0">
                          <a:solidFill>
                            <a:schemeClr val="tx1"/>
                          </a:solidFill>
                          <a:latin typeface="Rix모던고딕 M" panose="02020603020101020101" pitchFamily="18" charset="-127"/>
                          <a:ea typeface="Rix모던고딕 M" panose="02020603020101020101" pitchFamily="18" charset="-127"/>
                          <a:cs typeface="+mn-cs"/>
                        </a:rPr>
                        <a:t>닫기 버튼으로 닫기</a:t>
                      </a:r>
                      <a:r>
                        <a:rPr lang="en-US" altLang="ko-KR" sz="1200" b="1" kern="1200" baseline="0">
                          <a:solidFill>
                            <a:schemeClr val="tx1"/>
                          </a:solidFill>
                          <a:latin typeface="Rix모던고딕 M" panose="02020603020101020101" pitchFamily="18" charset="-127"/>
                          <a:ea typeface="Rix모던고딕 M" panose="02020603020101020101" pitchFamily="18" charset="-127"/>
                          <a:cs typeface="+mn-cs"/>
                        </a:rPr>
                        <a:t>) 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23426857"/>
                  </a:ext>
                </a:extLst>
              </a:tr>
              <a:tr h="2863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smtClean="0">
                          <a:latin typeface="Rix모던고딕 M" panose="02020603020101020101" pitchFamily="18" charset="-127"/>
                          <a:ea typeface="Rix모던고딕 M" panose="02020603020101020101" pitchFamily="18" charset="-127"/>
                        </a:rPr>
                        <a:t>9</a:t>
                      </a:r>
                      <a:endParaRPr lang="ko-KR" altLang="en-US" sz="1400" dirty="0">
                        <a:latin typeface="Rix모던고딕 M" panose="02020603020101020101" pitchFamily="18" charset="-127"/>
                        <a:ea typeface="Rix모던고딕 M" panose="0202060302010102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kern="1200" baseline="0">
                          <a:solidFill>
                            <a:schemeClr val="tx1"/>
                          </a:solidFill>
                          <a:latin typeface="Rix모던고딕 M" panose="02020603020101020101" pitchFamily="18" charset="-127"/>
                          <a:ea typeface="Rix모던고딕 M" panose="02020603020101020101" pitchFamily="18" charset="-127"/>
                          <a:cs typeface="+mn-cs"/>
                        </a:rPr>
                        <a:t>상품 공통 주의 문구 </a:t>
                      </a:r>
                      <a:endParaRPr lang="en-US" altLang="ko-KR" sz="1200" b="1" kern="1200" baseline="0">
                        <a:solidFill>
                          <a:schemeClr val="tx1"/>
                        </a:solidFill>
                        <a:latin typeface="Rix모던고딕 M" panose="02020603020101020101" pitchFamily="18" charset="-127"/>
                        <a:ea typeface="Rix모던고딕 M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7875573"/>
                  </a:ext>
                </a:extLst>
              </a:tr>
              <a:tr h="2863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smtClean="0">
                          <a:latin typeface="Rix모던고딕 M" panose="02020603020101020101" pitchFamily="18" charset="-127"/>
                          <a:ea typeface="Rix모던고딕 M" panose="02020603020101020101" pitchFamily="18" charset="-127"/>
                        </a:rPr>
                        <a:t>10</a:t>
                      </a:r>
                      <a:endParaRPr lang="ko-KR" altLang="en-US" sz="1400" dirty="0">
                        <a:latin typeface="Rix모던고딕 M" panose="02020603020101020101" pitchFamily="18" charset="-127"/>
                        <a:ea typeface="Rix모던고딕 M" panose="0202060302010102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>
                          <a:solidFill>
                            <a:schemeClr val="tx1"/>
                          </a:solidFill>
                          <a:latin typeface="Rix모던고딕 M" panose="02020603020101020101" pitchFamily="18" charset="-127"/>
                          <a:ea typeface="Rix모던고딕 M" panose="02020603020101020101" pitchFamily="18" charset="-127"/>
                          <a:cs typeface="+mn-cs"/>
                        </a:rPr>
                        <a:t>Shop.xls </a:t>
                      </a:r>
                      <a:r>
                        <a:rPr lang="ko-KR" altLang="en-US" sz="1200" b="1" kern="1200" baseline="0">
                          <a:solidFill>
                            <a:schemeClr val="tx1"/>
                          </a:solidFill>
                          <a:latin typeface="Rix모던고딕 M" panose="02020603020101020101" pitchFamily="18" charset="-127"/>
                          <a:ea typeface="Rix모던고딕 M" panose="02020603020101020101" pitchFamily="18" charset="-127"/>
                          <a:cs typeface="+mn-cs"/>
                        </a:rPr>
                        <a:t>내 </a:t>
                      </a:r>
                      <a:r>
                        <a:rPr lang="en-US" altLang="ko-KR" sz="1200" b="1" kern="1200" baseline="0">
                          <a:solidFill>
                            <a:schemeClr val="tx1"/>
                          </a:solidFill>
                          <a:latin typeface="Rix모던고딕 M" panose="02020603020101020101" pitchFamily="18" charset="-127"/>
                          <a:ea typeface="Rix모던고딕 M" panose="02020603020101020101" pitchFamily="18" charset="-127"/>
                          <a:cs typeface="+mn-cs"/>
                        </a:rPr>
                        <a:t>ShopStepupGroupId</a:t>
                      </a:r>
                      <a:r>
                        <a:rPr lang="ko-KR" altLang="en-US" sz="1200" b="1" kern="1200" baseline="0">
                          <a:solidFill>
                            <a:schemeClr val="tx1"/>
                          </a:solidFill>
                          <a:latin typeface="Rix모던고딕 M" panose="02020603020101020101" pitchFamily="18" charset="-127"/>
                          <a:ea typeface="Rix모던고딕 M" panose="02020603020101020101" pitchFamily="18" charset="-127"/>
                          <a:cs typeface="+mn-cs"/>
                        </a:rPr>
                        <a:t>의 값이 존재할 경우</a:t>
                      </a:r>
                      <a:endParaRPr lang="en-US" altLang="ko-KR" sz="1200" b="1" kern="1200" baseline="0">
                        <a:solidFill>
                          <a:schemeClr val="tx1"/>
                        </a:solidFill>
                        <a:latin typeface="Rix모던고딕 M" panose="02020603020101020101" pitchFamily="18" charset="-127"/>
                        <a:ea typeface="Rix모던고딕 M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62444750"/>
                  </a:ext>
                </a:extLst>
              </a:tr>
            </a:tbl>
          </a:graphicData>
        </a:graphic>
      </p:graphicFrame>
      <p:sp>
        <p:nvSpPr>
          <p:cNvPr id="36" name="직사각형 35"/>
          <p:cNvSpPr/>
          <p:nvPr/>
        </p:nvSpPr>
        <p:spPr>
          <a:xfrm>
            <a:off x="430306" y="833718"/>
            <a:ext cx="6840070" cy="5307106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Rix모던고딕 M" panose="02020603020101020101" pitchFamily="18" charset="-127"/>
              <a:ea typeface="Rix모던고딕 M" panose="0202060302010102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7889" y="4225675"/>
            <a:ext cx="3064573" cy="213926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901" y="833717"/>
            <a:ext cx="2438400" cy="24384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18965" y="1334864"/>
            <a:ext cx="26886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latin typeface="Rix모던고딕 M" panose="02020603020101020101" pitchFamily="18" charset="-127"/>
                <a:ea typeface="Rix모던고딕 M" panose="02020603020101020101" pitchFamily="18" charset="-127"/>
              </a:rPr>
              <a:t>전설의 영웅들 아티팩트</a:t>
            </a:r>
            <a:endParaRPr lang="en-US" altLang="ko-KR">
              <a:latin typeface="Rix모던고딕 M" panose="02020603020101020101" pitchFamily="18" charset="-127"/>
              <a:ea typeface="Rix모던고딕 M" panose="02020603020101020101" pitchFamily="18" charset="-127"/>
            </a:endParaRPr>
          </a:p>
          <a:p>
            <a:pPr algn="ctr"/>
            <a:r>
              <a:rPr lang="ko-KR" altLang="en-US">
                <a:latin typeface="Rix모던고딕 M" panose="02020603020101020101" pitchFamily="18" charset="-127"/>
                <a:ea typeface="Rix모던고딕 M" panose="02020603020101020101" pitchFamily="18" charset="-127"/>
              </a:rPr>
              <a:t> 각성 완성 패키지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3718965" y="2035333"/>
            <a:ext cx="258530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>
                <a:latin typeface="Rix모던고딕 M" panose="02020603020101020101" pitchFamily="18" charset="-127"/>
                <a:ea typeface="Rix모던고딕 M" panose="02020603020101020101" pitchFamily="18" charset="-127"/>
              </a:rPr>
              <a:t>[SR</a:t>
            </a:r>
            <a:r>
              <a:rPr lang="ko-KR" altLang="en-US" sz="1100">
                <a:latin typeface="Rix모던고딕 M" panose="02020603020101020101" pitchFamily="18" charset="-127"/>
                <a:ea typeface="Rix모던고딕 M" panose="02020603020101020101" pitchFamily="18" charset="-127"/>
              </a:rPr>
              <a:t>등급 아티팩트 각성석 </a:t>
            </a:r>
            <a:r>
              <a:rPr lang="en-US" altLang="ko-KR" sz="1100">
                <a:latin typeface="Rix모던고딕 M" panose="02020603020101020101" pitchFamily="18" charset="-127"/>
                <a:ea typeface="Rix모던고딕 M" panose="02020603020101020101" pitchFamily="18" charset="-127"/>
              </a:rPr>
              <a:t>10</a:t>
            </a:r>
            <a:r>
              <a:rPr lang="ko-KR" altLang="en-US" sz="1100">
                <a:latin typeface="Rix모던고딕 M" panose="02020603020101020101" pitchFamily="18" charset="-127"/>
                <a:ea typeface="Rix모던고딕 M" panose="02020603020101020101" pitchFamily="18" charset="-127"/>
              </a:rPr>
              <a:t>개</a:t>
            </a:r>
            <a:r>
              <a:rPr lang="en-US" altLang="ko-KR" sz="1100">
                <a:latin typeface="Rix모던고딕 M" panose="02020603020101020101" pitchFamily="18" charset="-127"/>
                <a:ea typeface="Rix모던고딕 M" panose="02020603020101020101" pitchFamily="18" charset="-127"/>
              </a:rPr>
              <a:t>]</a:t>
            </a:r>
          </a:p>
          <a:p>
            <a:pPr algn="ctr"/>
            <a:r>
              <a:rPr lang="en-US" altLang="ko-KR" sz="1100">
                <a:latin typeface="Rix모던고딕 M" panose="02020603020101020101" pitchFamily="18" charset="-127"/>
                <a:ea typeface="Rix모던고딕 M" panose="02020603020101020101" pitchFamily="18" charset="-127"/>
              </a:rPr>
              <a:t>[</a:t>
            </a:r>
            <a:r>
              <a:rPr lang="ko-KR" altLang="en-US" sz="1100">
                <a:latin typeface="Rix모던고딕 M" panose="02020603020101020101" pitchFamily="18" charset="-127"/>
                <a:ea typeface="Rix모던고딕 M" panose="02020603020101020101" pitchFamily="18" charset="-127"/>
              </a:rPr>
              <a:t>아티팩트 큐브 결정체 </a:t>
            </a:r>
            <a:r>
              <a:rPr lang="en-US" altLang="ko-KR" sz="1100">
                <a:latin typeface="Rix모던고딕 M" panose="02020603020101020101" pitchFamily="18" charset="-127"/>
                <a:ea typeface="Rix모던고딕 M" panose="02020603020101020101" pitchFamily="18" charset="-127"/>
              </a:rPr>
              <a:t>10,000</a:t>
            </a:r>
            <a:r>
              <a:rPr lang="ko-KR" altLang="en-US" sz="1100">
                <a:latin typeface="Rix모던고딕 M" panose="02020603020101020101" pitchFamily="18" charset="-127"/>
                <a:ea typeface="Rix모던고딕 M" panose="02020603020101020101" pitchFamily="18" charset="-127"/>
              </a:rPr>
              <a:t>개</a:t>
            </a:r>
            <a:r>
              <a:rPr lang="en-US" altLang="ko-KR" sz="1100">
                <a:latin typeface="Rix모던고딕 M" panose="02020603020101020101" pitchFamily="18" charset="-127"/>
                <a:ea typeface="Rix모던고딕 M" panose="02020603020101020101" pitchFamily="18" charset="-127"/>
              </a:rPr>
              <a:t>]</a:t>
            </a:r>
          </a:p>
          <a:p>
            <a:pPr algn="ctr"/>
            <a:endParaRPr lang="en-US" altLang="ko-KR" sz="1100">
              <a:latin typeface="Rix모던고딕 M" panose="02020603020101020101" pitchFamily="18" charset="-127"/>
              <a:ea typeface="Rix모던고딕 M" panose="02020603020101020101" pitchFamily="18" charset="-127"/>
            </a:endParaRPr>
          </a:p>
          <a:p>
            <a:pPr algn="ctr"/>
            <a:r>
              <a:rPr lang="en-US" altLang="ko-KR" sz="1100">
                <a:latin typeface="Rix모던고딕 M" panose="02020603020101020101" pitchFamily="18" charset="-127"/>
                <a:ea typeface="Rix모던고딕 M" panose="02020603020101020101" pitchFamily="18" charset="-127"/>
              </a:rPr>
              <a:t>&gt;&gt;</a:t>
            </a:r>
            <a:r>
              <a:rPr lang="ko-KR" altLang="en-US" sz="1100">
                <a:latin typeface="Rix모던고딕 M" panose="02020603020101020101" pitchFamily="18" charset="-127"/>
                <a:ea typeface="Rix모던고딕 M" panose="02020603020101020101" pitchFamily="18" charset="-127"/>
              </a:rPr>
              <a:t>보너스</a:t>
            </a:r>
            <a:r>
              <a:rPr lang="en-US" altLang="ko-KR" sz="1100">
                <a:latin typeface="Rix모던고딕 M" panose="02020603020101020101" pitchFamily="18" charset="-127"/>
                <a:ea typeface="Rix모던고딕 M" panose="02020603020101020101" pitchFamily="18" charset="-127"/>
              </a:rPr>
              <a:t>&lt;&lt;</a:t>
            </a:r>
          </a:p>
          <a:p>
            <a:pPr algn="ctr"/>
            <a:r>
              <a:rPr lang="en-US" altLang="ko-KR" sz="1100">
                <a:latin typeface="Rix모던고딕 M" panose="02020603020101020101" pitchFamily="18" charset="-127"/>
                <a:ea typeface="Rix모던고딕 M" panose="02020603020101020101" pitchFamily="18" charset="-127"/>
              </a:rPr>
              <a:t>[100</a:t>
            </a:r>
            <a:r>
              <a:rPr lang="ko-KR" altLang="en-US" sz="1100">
                <a:latin typeface="Rix모던고딕 M" panose="02020603020101020101" pitchFamily="18" charset="-127"/>
                <a:ea typeface="Rix모던고딕 M" panose="02020603020101020101" pitchFamily="18" charset="-127"/>
              </a:rPr>
              <a:t>만 아데나 상자</a:t>
            </a:r>
            <a:r>
              <a:rPr lang="en-US" altLang="ko-KR" sz="1100">
                <a:latin typeface="Rix모던고딕 M" panose="02020603020101020101" pitchFamily="18" charset="-127"/>
                <a:ea typeface="Rix모던고딕 M" panose="02020603020101020101" pitchFamily="18" charset="-127"/>
              </a:rPr>
              <a:t>]</a:t>
            </a:r>
          </a:p>
          <a:p>
            <a:pPr algn="ctr"/>
            <a:r>
              <a:rPr lang="en-US" altLang="ko-KR" sz="1100">
                <a:latin typeface="Rix모던고딕 M" panose="02020603020101020101" pitchFamily="18" charset="-127"/>
                <a:ea typeface="Rix모던고딕 M" panose="02020603020101020101" pitchFamily="18" charset="-127"/>
              </a:rPr>
              <a:t>[</a:t>
            </a:r>
            <a:r>
              <a:rPr lang="ko-KR" altLang="en-US" sz="1100">
                <a:latin typeface="Rix모던고딕 M" panose="02020603020101020101" pitchFamily="18" charset="-127"/>
                <a:ea typeface="Rix모던고딕 M" panose="02020603020101020101" pitchFamily="18" charset="-127"/>
              </a:rPr>
              <a:t>토파즈 </a:t>
            </a:r>
            <a:r>
              <a:rPr lang="en-US" altLang="ko-KR" sz="1100">
                <a:latin typeface="Rix모던고딕 M" panose="02020603020101020101" pitchFamily="18" charset="-127"/>
                <a:ea typeface="Rix모던고딕 M" panose="02020603020101020101" pitchFamily="18" charset="-127"/>
              </a:rPr>
              <a:t>70</a:t>
            </a:r>
            <a:r>
              <a:rPr lang="ko-KR" altLang="en-US" sz="1100">
                <a:latin typeface="Rix모던고딕 M" panose="02020603020101020101" pitchFamily="18" charset="-127"/>
                <a:ea typeface="Rix모던고딕 M" panose="02020603020101020101" pitchFamily="18" charset="-127"/>
              </a:rPr>
              <a:t>개</a:t>
            </a:r>
            <a:r>
              <a:rPr lang="en-US" altLang="ko-KR" sz="1100">
                <a:latin typeface="Rix모던고딕 M" panose="02020603020101020101" pitchFamily="18" charset="-127"/>
                <a:ea typeface="Rix모던고딕 M" panose="02020603020101020101" pitchFamily="18" charset="-127"/>
              </a:rPr>
              <a:t>]</a:t>
            </a:r>
            <a:endParaRPr lang="ko-KR" altLang="en-US" sz="1100">
              <a:latin typeface="Rix모던고딕 M" panose="02020603020101020101" pitchFamily="18" charset="-127"/>
              <a:ea typeface="Rix모던고딕 M" panose="02020603020101020101" pitchFamily="18" charset="-127"/>
            </a:endParaRPr>
          </a:p>
        </p:txBody>
      </p:sp>
      <p:sp>
        <p:nvSpPr>
          <p:cNvPr id="42" name="타원 41"/>
          <p:cNvSpPr/>
          <p:nvPr/>
        </p:nvSpPr>
        <p:spPr>
          <a:xfrm>
            <a:off x="711408" y="1177996"/>
            <a:ext cx="323273" cy="323273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1</a:t>
            </a:r>
            <a:endParaRPr lang="ko-KR" altLang="en-US" sz="1600" dirty="0"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43" name="타원 42"/>
          <p:cNvSpPr/>
          <p:nvPr/>
        </p:nvSpPr>
        <p:spPr>
          <a:xfrm>
            <a:off x="3395692" y="1459543"/>
            <a:ext cx="323273" cy="323273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latin typeface="Rix모던고딕 B" panose="02020603020101020101" pitchFamily="18" charset="-127"/>
                <a:ea typeface="Rix모던고딕 B" panose="02020603020101020101" pitchFamily="18" charset="-127"/>
              </a:rPr>
              <a:t>2</a:t>
            </a:r>
            <a:endParaRPr lang="ko-KR" altLang="en-US" sz="1600" dirty="0"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44" name="타원 43"/>
          <p:cNvSpPr/>
          <p:nvPr/>
        </p:nvSpPr>
        <p:spPr>
          <a:xfrm>
            <a:off x="3438192" y="2133266"/>
            <a:ext cx="323273" cy="323273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latin typeface="Rix모던고딕 B" panose="02020603020101020101" pitchFamily="18" charset="-127"/>
                <a:ea typeface="Rix모던고딕 B" panose="02020603020101020101" pitchFamily="18" charset="-127"/>
              </a:rPr>
              <a:t>3</a:t>
            </a:r>
            <a:endParaRPr lang="ko-KR" altLang="en-US" sz="1600" dirty="0"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45" name="타원 44"/>
          <p:cNvSpPr/>
          <p:nvPr/>
        </p:nvSpPr>
        <p:spPr>
          <a:xfrm>
            <a:off x="3434854" y="4046964"/>
            <a:ext cx="323273" cy="323273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smtClean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6</a:t>
            </a:r>
            <a:endParaRPr lang="ko-KR" altLang="en-US" sz="1600" dirty="0"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410821" y="4000905"/>
            <a:ext cx="1304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Rix모던고딕 M" panose="02020603020101020101" pitchFamily="18" charset="-127"/>
                <a:ea typeface="Rix모던고딕 M" panose="02020603020101020101" pitchFamily="18" charset="-127"/>
              </a:rPr>
              <a:t>79,000</a:t>
            </a:r>
            <a:r>
              <a:rPr lang="ko-KR" altLang="en-US">
                <a:latin typeface="Rix모던고딕 M" panose="02020603020101020101" pitchFamily="18" charset="-127"/>
                <a:ea typeface="Rix모던고딕 M" panose="02020603020101020101" pitchFamily="18" charset="-127"/>
              </a:rPr>
              <a:t>원 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712013" y="4436572"/>
            <a:ext cx="6429122" cy="14544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>
                <a:solidFill>
                  <a:schemeClr val="tx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※ </a:t>
            </a:r>
            <a:r>
              <a:rPr lang="ko-KR" altLang="en-US" sz="1100">
                <a:solidFill>
                  <a:schemeClr val="tx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주의 사항</a:t>
            </a:r>
            <a:endParaRPr lang="en-US" altLang="ko-KR" sz="1100">
              <a:solidFill>
                <a:schemeClr val="tx1"/>
              </a:solidFill>
              <a:latin typeface="Rix모던고딕 M" panose="02020603020101020101" pitchFamily="18" charset="-127"/>
              <a:ea typeface="Rix모던고딕 M" panose="02020603020101020101" pitchFamily="18" charset="-127"/>
            </a:endParaRPr>
          </a:p>
          <a:p>
            <a:r>
              <a:rPr lang="en-US" altLang="ko-KR" sz="1100">
                <a:solidFill>
                  <a:schemeClr val="tx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 - </a:t>
            </a:r>
            <a:r>
              <a:rPr lang="ko-KR" altLang="en-US" sz="1100">
                <a:solidFill>
                  <a:schemeClr val="tx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구매 시 아이템 상품은 하나의 상자로 우편함에 지급됩니다</a:t>
            </a:r>
            <a:r>
              <a:rPr lang="en-US" altLang="ko-KR" sz="1100">
                <a:solidFill>
                  <a:schemeClr val="tx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.</a:t>
            </a:r>
          </a:p>
          <a:p>
            <a:r>
              <a:rPr lang="en-US" altLang="ko-KR" sz="1100">
                <a:solidFill>
                  <a:schemeClr val="tx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 - </a:t>
            </a:r>
            <a:r>
              <a:rPr lang="ko-KR" altLang="en-US" sz="1100">
                <a:solidFill>
                  <a:schemeClr val="tx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블루다이아가 포함 혹은 블루다이아로 구성된 패키지 구매 시 누적 다이아 충전수량에 포함되지 않습니다</a:t>
            </a:r>
            <a:r>
              <a:rPr lang="en-US" altLang="ko-KR" sz="1100">
                <a:solidFill>
                  <a:schemeClr val="tx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. </a:t>
            </a:r>
          </a:p>
          <a:p>
            <a:r>
              <a:rPr lang="en-US" altLang="ko-KR" sz="1100">
                <a:solidFill>
                  <a:schemeClr val="tx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 - </a:t>
            </a:r>
            <a:r>
              <a:rPr lang="ko-KR" altLang="en-US" sz="1100">
                <a:solidFill>
                  <a:schemeClr val="tx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본 상품 또는 개별 구성품은 추후 다시 판매 될 수 있습니다</a:t>
            </a:r>
            <a:r>
              <a:rPr lang="en-US" altLang="ko-KR" sz="1100">
                <a:solidFill>
                  <a:schemeClr val="tx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.</a:t>
            </a:r>
          </a:p>
          <a:p>
            <a:endParaRPr lang="ko-KR" altLang="en-US">
              <a:solidFill>
                <a:schemeClr val="tx1"/>
              </a:solidFill>
              <a:latin typeface="Rix모던고딕 M" panose="02020603020101020101" pitchFamily="18" charset="-127"/>
              <a:ea typeface="Rix모던고딕 M" panose="020206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60236" y="3062568"/>
            <a:ext cx="980751" cy="4191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latin typeface="Rix모던고딕 M" panose="02020603020101020101" pitchFamily="18" charset="-127"/>
                <a:ea typeface="Rix모던고딕 M" panose="02020603020101020101" pitchFamily="18" charset="-127"/>
              </a:rPr>
              <a:t>전체 아이템 확률 정보</a:t>
            </a:r>
          </a:p>
        </p:txBody>
      </p:sp>
      <p:sp>
        <p:nvSpPr>
          <p:cNvPr id="49" name="타원 48"/>
          <p:cNvSpPr/>
          <p:nvPr/>
        </p:nvSpPr>
        <p:spPr>
          <a:xfrm>
            <a:off x="663664" y="2865331"/>
            <a:ext cx="323273" cy="323273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smtClean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7</a:t>
            </a:r>
            <a:endParaRPr lang="ko-KR" altLang="en-US" sz="1600" dirty="0"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50" name="타원 49"/>
          <p:cNvSpPr/>
          <p:nvPr/>
        </p:nvSpPr>
        <p:spPr>
          <a:xfrm>
            <a:off x="564986" y="4178932"/>
            <a:ext cx="323273" cy="323273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latin typeface="Rix모던고딕 B" panose="02020603020101020101" pitchFamily="18" charset="-127"/>
                <a:ea typeface="Rix모던고딕 B" panose="02020603020101020101" pitchFamily="18" charset="-127"/>
              </a:rPr>
              <a:t>8</a:t>
            </a:r>
            <a:endParaRPr lang="ko-KR" altLang="en-US" sz="1600" dirty="0"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2092192" y="3062568"/>
            <a:ext cx="921349" cy="4191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latin typeface="Rix모던고딕 M" panose="02020603020101020101" pitchFamily="18" charset="-127"/>
                <a:ea typeface="Rix모던고딕 M" panose="02020603020101020101" pitchFamily="18" charset="-127"/>
              </a:rPr>
              <a:t>청약 철회 안내</a:t>
            </a:r>
          </a:p>
        </p:txBody>
      </p:sp>
      <p:sp>
        <p:nvSpPr>
          <p:cNvPr id="53" name="타원 52"/>
          <p:cNvSpPr/>
          <p:nvPr/>
        </p:nvSpPr>
        <p:spPr>
          <a:xfrm>
            <a:off x="1907160" y="2854191"/>
            <a:ext cx="323273" cy="323273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smtClean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8</a:t>
            </a:r>
            <a:endParaRPr lang="ko-KR" altLang="en-US" sz="1600" dirty="0"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395692" y="939087"/>
            <a:ext cx="1547783" cy="3063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Rix모던고딕 M" panose="02020603020101020101" pitchFamily="18" charset="-127"/>
                <a:ea typeface="Rix모던고딕 M" panose="02020603020101020101" pitchFamily="18" charset="-127"/>
              </a:rPr>
              <a:t>스텝업 상품</a:t>
            </a:r>
          </a:p>
        </p:txBody>
      </p:sp>
      <p:sp>
        <p:nvSpPr>
          <p:cNvPr id="55" name="타원 54"/>
          <p:cNvSpPr/>
          <p:nvPr/>
        </p:nvSpPr>
        <p:spPr>
          <a:xfrm>
            <a:off x="2886634" y="740708"/>
            <a:ext cx="642123" cy="34344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smtClean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10</a:t>
            </a:r>
            <a:endParaRPr lang="ko-KR" altLang="en-US" sz="1600" dirty="0"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3438192" y="3092060"/>
            <a:ext cx="323273" cy="323273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latin typeface="Rix모던고딕 B" panose="02020603020101020101" pitchFamily="18" charset="-127"/>
                <a:ea typeface="Rix모던고딕 B" panose="02020603020101020101" pitchFamily="18" charset="-127"/>
              </a:rPr>
              <a:t>4</a:t>
            </a:r>
            <a:endParaRPr lang="ko-KR" altLang="en-US" sz="1600" dirty="0"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3434855" y="3569512"/>
            <a:ext cx="323273" cy="323273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smtClean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5</a:t>
            </a:r>
            <a:endParaRPr lang="ko-KR" altLang="en-US" sz="1600" dirty="0"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717189" y="3143992"/>
            <a:ext cx="25853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smtClean="0">
                <a:latin typeface="Rix모던고딕 M" panose="02020603020101020101" pitchFamily="18" charset="-127"/>
                <a:ea typeface="Rix모던고딕 M" panose="02020603020101020101" pitchFamily="18" charset="-127"/>
              </a:rPr>
              <a:t>판매 종료 일정</a:t>
            </a:r>
            <a:r>
              <a:rPr lang="en-US" altLang="ko-KR" sz="1100" smtClean="0">
                <a:latin typeface="Rix모던고딕 M" panose="02020603020101020101" pitchFamily="18" charset="-127"/>
                <a:ea typeface="Rix모던고딕 M" panose="02020603020101020101" pitchFamily="18" charset="-127"/>
              </a:rPr>
              <a:t>: </a:t>
            </a:r>
            <a:r>
              <a:rPr lang="ko-KR" altLang="en-US" sz="1100" smtClean="0">
                <a:latin typeface="Rix모던고딕 M" panose="02020603020101020101" pitchFamily="18" charset="-127"/>
                <a:ea typeface="Rix모던고딕 M" panose="02020603020101020101" pitchFamily="18" charset="-127"/>
              </a:rPr>
              <a:t>별도 공지로 안내</a:t>
            </a:r>
            <a:endParaRPr lang="ko-KR" altLang="en-US" sz="1100">
              <a:latin typeface="Rix모던고딕 M" panose="02020603020101020101" pitchFamily="18" charset="-127"/>
              <a:ea typeface="Rix모던고딕 M" panose="02020603020101020101" pitchFamily="18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717189" y="3582179"/>
            <a:ext cx="25853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smtClean="0">
                <a:latin typeface="Rix모던고딕 M" panose="02020603020101020101" pitchFamily="18" charset="-127"/>
                <a:ea typeface="Rix모던고딕 M" panose="02020603020101020101" pitchFamily="18" charset="-127"/>
              </a:rPr>
              <a:t>구매 가능 횟수</a:t>
            </a:r>
            <a:r>
              <a:rPr lang="en-US" altLang="ko-KR" sz="1100" smtClean="0">
                <a:latin typeface="Rix모던고딕 M" panose="02020603020101020101" pitchFamily="18" charset="-127"/>
                <a:ea typeface="Rix모던고딕 M" panose="02020603020101020101" pitchFamily="18" charset="-127"/>
              </a:rPr>
              <a:t>: 0/3</a:t>
            </a:r>
            <a:r>
              <a:rPr lang="ko-KR" altLang="en-US" sz="1100" smtClean="0">
                <a:latin typeface="Rix모던고딕 M" panose="02020603020101020101" pitchFamily="18" charset="-127"/>
                <a:ea typeface="Rix모던고딕 M" panose="02020603020101020101" pitchFamily="18" charset="-127"/>
              </a:rPr>
              <a:t>회</a:t>
            </a:r>
            <a:endParaRPr lang="ko-KR" altLang="en-US" sz="1100">
              <a:latin typeface="Rix모던고딕 M" panose="02020603020101020101" pitchFamily="18" charset="-127"/>
              <a:ea typeface="Rix모던고딕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610143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01187-BBC3-4DD7-8466-B417C90ED8D1}" type="slidenum">
              <a:rPr lang="ko-KR" altLang="en-US" smtClean="0"/>
              <a:pPr/>
              <a:t>9</a:t>
            </a:fld>
            <a:endParaRPr lang="ko-KR" alt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0" y="181090"/>
            <a:ext cx="33650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smtClean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5. </a:t>
            </a:r>
            <a:r>
              <a:rPr lang="ko-KR" altLang="en-US" sz="2000" b="1">
                <a:latin typeface="Rix모던고딕 B" panose="02020603020101020101" pitchFamily="18" charset="-127"/>
                <a:ea typeface="Rix모던고딕 B" panose="02020603020101020101" pitchFamily="18" charset="-127"/>
              </a:rPr>
              <a:t>상품 구매 시 확인 절차 필요 </a:t>
            </a:r>
            <a:endParaRPr lang="ko-KR" altLang="en-US" sz="2000" b="1" dirty="0"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40860" y="581201"/>
            <a:ext cx="12110281" cy="5935009"/>
            <a:chOff x="39554" y="581201"/>
            <a:chExt cx="12110281" cy="5935009"/>
          </a:xfrm>
        </p:grpSpPr>
        <p:sp>
          <p:nvSpPr>
            <p:cNvPr id="23" name="직사각형 22"/>
            <p:cNvSpPr/>
            <p:nvPr/>
          </p:nvSpPr>
          <p:spPr>
            <a:xfrm>
              <a:off x="39554" y="581201"/>
              <a:ext cx="7625322" cy="5935009"/>
            </a:xfrm>
            <a:prstGeom prst="rect">
              <a:avLst/>
            </a:prstGeom>
            <a:noFill/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Rix모던고딕 M" panose="02020603020101020101" pitchFamily="18" charset="-127"/>
                <a:ea typeface="Rix모던고딕 M" panose="02020603020101020101" pitchFamily="18" charset="-127"/>
              </a:endParaRP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7663954" y="581201"/>
              <a:ext cx="4485881" cy="5935009"/>
            </a:xfrm>
            <a:prstGeom prst="rect">
              <a:avLst/>
            </a:prstGeom>
            <a:noFill/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Rix모던고딕 M" panose="02020603020101020101" pitchFamily="18" charset="-127"/>
                <a:ea typeface="Rix모던고딕 M" panose="02020603020101020101" pitchFamily="18" charset="-127"/>
              </a:endParaRPr>
            </a:p>
          </p:txBody>
        </p:sp>
      </p:grpSp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3351025"/>
              </p:ext>
            </p:extLst>
          </p:nvPr>
        </p:nvGraphicFramePr>
        <p:xfrm>
          <a:off x="7726888" y="646516"/>
          <a:ext cx="4364842" cy="609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9512">
                  <a:extLst>
                    <a:ext uri="{9D8B030D-6E8A-4147-A177-3AD203B41FA5}">
                      <a16:colId xmlns:a16="http://schemas.microsoft.com/office/drawing/2014/main" val="3666573225"/>
                    </a:ext>
                  </a:extLst>
                </a:gridCol>
                <a:gridCol w="4065330">
                  <a:extLst>
                    <a:ext uri="{9D8B030D-6E8A-4147-A177-3AD203B41FA5}">
                      <a16:colId xmlns:a16="http://schemas.microsoft.com/office/drawing/2014/main" val="3872606723"/>
                    </a:ext>
                  </a:extLst>
                </a:gridCol>
              </a:tblGrid>
              <a:tr h="2863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Rix모던고딕 M" panose="02020603020101020101" pitchFamily="18" charset="-127"/>
                          <a:ea typeface="Rix모던고딕 M" panose="02020603020101020101" pitchFamily="18" charset="-127"/>
                        </a:rPr>
                        <a:t>1</a:t>
                      </a:r>
                      <a:endParaRPr lang="ko-KR" altLang="en-US" sz="1400" dirty="0">
                        <a:latin typeface="Rix모던고딕 M" panose="02020603020101020101" pitchFamily="18" charset="-127"/>
                        <a:ea typeface="Rix모던고딕 M" panose="0202060302010102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kern="1200" baseline="0">
                          <a:solidFill>
                            <a:schemeClr val="tx1"/>
                          </a:solidFill>
                          <a:latin typeface="Rix모던고딕 M" panose="02020603020101020101" pitchFamily="18" charset="-127"/>
                          <a:ea typeface="Rix모던고딕 M" panose="02020603020101020101" pitchFamily="18" charset="-127"/>
                          <a:cs typeface="+mn-cs"/>
                        </a:rPr>
                        <a:t>서버 </a:t>
                      </a:r>
                      <a:r>
                        <a:rPr lang="en-US" altLang="ko-KR" sz="1200" b="1" kern="1200" baseline="0">
                          <a:solidFill>
                            <a:schemeClr val="tx1"/>
                          </a:solidFill>
                          <a:latin typeface="Rix모던고딕 M" panose="02020603020101020101" pitchFamily="18" charset="-127"/>
                          <a:ea typeface="Rix모던고딕 M" panose="02020603020101020101" pitchFamily="18" charset="-127"/>
                          <a:cs typeface="+mn-cs"/>
                        </a:rPr>
                        <a:t>/ </a:t>
                      </a:r>
                      <a:r>
                        <a:rPr lang="ko-KR" altLang="en-US" sz="1200" b="1" kern="1200" baseline="0">
                          <a:solidFill>
                            <a:schemeClr val="tx1"/>
                          </a:solidFill>
                          <a:latin typeface="Rix모던고딕 M" panose="02020603020101020101" pitchFamily="18" charset="-127"/>
                          <a:ea typeface="Rix모던고딕 M" panose="02020603020101020101" pitchFamily="18" charset="-127"/>
                          <a:cs typeface="+mn-cs"/>
                        </a:rPr>
                        <a:t>캐릭터</a:t>
                      </a:r>
                      <a:endParaRPr lang="ko-KR" altLang="en-US" sz="1200" b="1" kern="1200" baseline="0" dirty="0">
                        <a:solidFill>
                          <a:schemeClr val="tx1"/>
                        </a:solidFill>
                        <a:latin typeface="Rix모던고딕 M" panose="02020603020101020101" pitchFamily="18" charset="-127"/>
                        <a:ea typeface="Rix모던고딕 M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6724440"/>
                  </a:ext>
                </a:extLst>
              </a:tr>
              <a:tr h="2863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Rix모던고딕 M" panose="02020603020101020101" pitchFamily="18" charset="-127"/>
                          <a:ea typeface="Rix모던고딕 M" panose="02020603020101020101" pitchFamily="18" charset="-127"/>
                        </a:rPr>
                        <a:t>2</a:t>
                      </a:r>
                      <a:endParaRPr lang="ko-KR" altLang="en-US" sz="1400" dirty="0">
                        <a:latin typeface="Rix모던고딕 M" panose="02020603020101020101" pitchFamily="18" charset="-127"/>
                        <a:ea typeface="Rix모던고딕 M" panose="0202060302010102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 kern="1200" baseline="0">
                          <a:solidFill>
                            <a:schemeClr val="tx1"/>
                          </a:solidFill>
                          <a:latin typeface="Rix모던고딕 M" panose="02020603020101020101" pitchFamily="18" charset="-127"/>
                          <a:ea typeface="Rix모던고딕 M" panose="02020603020101020101" pitchFamily="18" charset="-127"/>
                          <a:cs typeface="+mn-cs"/>
                        </a:rPr>
                        <a:t>상품 상세 페이지 내 주의 사항 호출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63134076"/>
                  </a:ext>
                </a:extLst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419100" y="885825"/>
            <a:ext cx="3883440" cy="4953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Rix모던고딕 M" panose="02020603020101020101" pitchFamily="18" charset="-127"/>
              <a:ea typeface="Rix모던고딕 M" panose="02020603020101020101" pitchFamily="18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03481" y="949911"/>
            <a:ext cx="3697044" cy="338554"/>
          </a:xfrm>
          <a:prstGeom prst="rect">
            <a:avLst/>
          </a:prstGeom>
          <a:solidFill>
            <a:srgbClr val="FFD8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>
                <a:latin typeface="Rix모던고딕 M" panose="02020603020101020101" pitchFamily="18" charset="-127"/>
                <a:ea typeface="Rix모던고딕 M" panose="02020603020101020101" pitchFamily="18" charset="-127"/>
              </a:rPr>
              <a:t>결제 정보를 확인하세요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39928" y="1352550"/>
            <a:ext cx="24955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>
                <a:latin typeface="Rix모던고딕 M" panose="02020603020101020101" pitchFamily="18" charset="-127"/>
                <a:ea typeface="Rix모던고딕 M" panose="02020603020101020101" pitchFamily="18" charset="-127"/>
              </a:rPr>
              <a:t>지급 받는 캐릭터 </a:t>
            </a:r>
            <a:endParaRPr lang="en-US" altLang="ko-KR" b="1">
              <a:latin typeface="Rix모던고딕 M" panose="02020603020101020101" pitchFamily="18" charset="-127"/>
              <a:ea typeface="Rix모던고딕 M" panose="02020603020101020101" pitchFamily="18" charset="-127"/>
            </a:endParaRPr>
          </a:p>
          <a:p>
            <a:r>
              <a:rPr lang="en-US" altLang="ko-KR">
                <a:latin typeface="Rix모던고딕 M" panose="02020603020101020101" pitchFamily="18" charset="-127"/>
                <a:ea typeface="Rix모던고딕 M" panose="02020603020101020101" pitchFamily="18" charset="-127"/>
              </a:rPr>
              <a:t> - </a:t>
            </a:r>
            <a:r>
              <a:rPr lang="ko-KR" altLang="en-US">
                <a:latin typeface="Rix모던고딕 M" panose="02020603020101020101" pitchFamily="18" charset="-127"/>
                <a:ea typeface="Rix모던고딕 M" panose="02020603020101020101" pitchFamily="18" charset="-127"/>
              </a:rPr>
              <a:t>군터 </a:t>
            </a:r>
            <a:r>
              <a:rPr lang="en-US" altLang="ko-KR">
                <a:latin typeface="Rix모던고딕 M" panose="02020603020101020101" pitchFamily="18" charset="-127"/>
                <a:ea typeface="Rix모던고딕 M" panose="02020603020101020101" pitchFamily="18" charset="-127"/>
              </a:rPr>
              <a:t>/ </a:t>
            </a:r>
            <a:r>
              <a:rPr lang="ko-KR" altLang="en-US">
                <a:latin typeface="Rix모던고딕 M" panose="02020603020101020101" pitchFamily="18" charset="-127"/>
                <a:ea typeface="Rix모던고딕 M" panose="02020603020101020101" pitchFamily="18" charset="-127"/>
              </a:rPr>
              <a:t>홍차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39928" y="2280192"/>
            <a:ext cx="24955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>
                <a:latin typeface="Rix모던고딕 M" panose="02020603020101020101" pitchFamily="18" charset="-127"/>
                <a:ea typeface="Rix모던고딕 M" panose="02020603020101020101" pitchFamily="18" charset="-127"/>
              </a:rPr>
              <a:t>구매 아이템</a:t>
            </a:r>
            <a:endParaRPr lang="en-US" altLang="ko-KR" b="1">
              <a:latin typeface="Rix모던고딕 M" panose="02020603020101020101" pitchFamily="18" charset="-127"/>
              <a:ea typeface="Rix모던고딕 M" panose="02020603020101020101" pitchFamily="18" charset="-127"/>
            </a:endParaRPr>
          </a:p>
          <a:p>
            <a:r>
              <a:rPr lang="en-US" altLang="ko-KR">
                <a:latin typeface="Rix모던고딕 M" panose="02020603020101020101" pitchFamily="18" charset="-127"/>
                <a:ea typeface="Rix모던고딕 M" panose="02020603020101020101" pitchFamily="18" charset="-127"/>
              </a:rPr>
              <a:t> </a:t>
            </a:r>
            <a:endParaRPr lang="ko-KR" altLang="en-US">
              <a:latin typeface="Rix모던고딕 M" panose="02020603020101020101" pitchFamily="18" charset="-127"/>
              <a:ea typeface="Rix모던고딕 M" panose="02020603020101020101" pitchFamily="18" charset="-127"/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930" y="2603357"/>
            <a:ext cx="1116773" cy="1116773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1620864" y="2808700"/>
            <a:ext cx="26886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latin typeface="Rix모던고딕 M" panose="02020603020101020101" pitchFamily="18" charset="-127"/>
                <a:ea typeface="Rix모던고딕 M" panose="02020603020101020101" pitchFamily="18" charset="-127"/>
              </a:rPr>
              <a:t>전설의 영웅들 아티팩트</a:t>
            </a:r>
            <a:endParaRPr lang="en-US" altLang="ko-KR">
              <a:latin typeface="Rix모던고딕 M" panose="02020603020101020101" pitchFamily="18" charset="-127"/>
              <a:ea typeface="Rix모던고딕 M" panose="02020603020101020101" pitchFamily="18" charset="-127"/>
            </a:endParaRPr>
          </a:p>
          <a:p>
            <a:pPr algn="ctr"/>
            <a:r>
              <a:rPr lang="ko-KR" altLang="en-US">
                <a:latin typeface="Rix모던고딕 M" panose="02020603020101020101" pitchFamily="18" charset="-127"/>
                <a:ea typeface="Rix모던고딕 M" panose="02020603020101020101" pitchFamily="18" charset="-127"/>
              </a:rPr>
              <a:t> 각성 완성 패키지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85384" y="4709037"/>
            <a:ext cx="2495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>
                <a:latin typeface="Rix모던고딕 M" panose="02020603020101020101" pitchFamily="18" charset="-127"/>
                <a:ea typeface="Rix모던고딕 M" panose="02020603020101020101" pitchFamily="18" charset="-127"/>
              </a:rPr>
              <a:t>주의 사항 </a:t>
            </a:r>
            <a:r>
              <a:rPr lang="en-US" altLang="ko-KR" b="1">
                <a:latin typeface="Rix모던고딕 M" panose="02020603020101020101" pitchFamily="18" charset="-127"/>
                <a:ea typeface="Rix모던고딕 M" panose="02020603020101020101" pitchFamily="18" charset="-127"/>
              </a:rPr>
              <a:t>[</a:t>
            </a:r>
            <a:r>
              <a:rPr lang="ko-KR" altLang="en-US" b="1">
                <a:latin typeface="Rix모던고딕 M" panose="02020603020101020101" pitchFamily="18" charset="-127"/>
                <a:ea typeface="Rix모던고딕 M" panose="02020603020101020101" pitchFamily="18" charset="-127"/>
              </a:rPr>
              <a:t>펼쳐 보기</a:t>
            </a:r>
            <a:r>
              <a:rPr lang="en-US" altLang="ko-KR" b="1">
                <a:latin typeface="Rix모던고딕 M" panose="02020603020101020101" pitchFamily="18" charset="-127"/>
                <a:ea typeface="Rix모던고딕 M" panose="02020603020101020101" pitchFamily="18" charset="-127"/>
              </a:rPr>
              <a:t>]</a:t>
            </a:r>
            <a:endParaRPr lang="ko-KR" altLang="en-US">
              <a:latin typeface="Rix모던고딕 M" panose="02020603020101020101" pitchFamily="18" charset="-127"/>
              <a:ea typeface="Rix모던고딕 M" panose="02020603020101020101" pitchFamily="18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70930" y="5235173"/>
            <a:ext cx="1617472" cy="4286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Rix모던고딕 M" panose="02020603020101020101" pitchFamily="18" charset="-127"/>
                <a:ea typeface="Rix모던고딕 M" panose="02020603020101020101" pitchFamily="18" charset="-127"/>
              </a:rPr>
              <a:t>결제하기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2404559" y="5235172"/>
            <a:ext cx="1617472" cy="4286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Rix모던고딕 M" panose="02020603020101020101" pitchFamily="18" charset="-127"/>
                <a:ea typeface="Rix모던고딕 M" panose="02020603020101020101" pitchFamily="18" charset="-127"/>
              </a:rPr>
              <a:t>취소</a:t>
            </a:r>
          </a:p>
        </p:txBody>
      </p:sp>
      <p:sp>
        <p:nvSpPr>
          <p:cNvPr id="33" name="타원 32"/>
          <p:cNvSpPr/>
          <p:nvPr/>
        </p:nvSpPr>
        <p:spPr>
          <a:xfrm>
            <a:off x="2369001" y="1391082"/>
            <a:ext cx="323273" cy="323273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1</a:t>
            </a:r>
            <a:endParaRPr lang="ko-KR" altLang="en-US" sz="1600" dirty="0"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2612205" y="4702026"/>
            <a:ext cx="323273" cy="321283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latin typeface="Rix모던고딕 B" panose="02020603020101020101" pitchFamily="18" charset="-127"/>
                <a:ea typeface="Rix모던고딕 B" panose="02020603020101020101" pitchFamily="18" charset="-127"/>
              </a:rPr>
              <a:t>2</a:t>
            </a:r>
            <a:endParaRPr lang="ko-KR" altLang="en-US" sz="1600" dirty="0"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85384" y="3926743"/>
            <a:ext cx="2495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>
                <a:latin typeface="Rix모던고딕 M" panose="02020603020101020101" pitchFamily="18" charset="-127"/>
                <a:ea typeface="Rix모던고딕 M" panose="02020603020101020101" pitchFamily="18" charset="-127"/>
              </a:rPr>
              <a:t>구매 금액</a:t>
            </a:r>
            <a:endParaRPr lang="ko-KR" altLang="en-US">
              <a:latin typeface="Rix모던고딕 M" panose="02020603020101020101" pitchFamily="18" charset="-127"/>
              <a:ea typeface="Rix모던고딕 M" panose="02020603020101020101" pitchFamily="18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930385" y="3933754"/>
            <a:ext cx="2688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latin typeface="Rix모던고딕 M" panose="02020603020101020101" pitchFamily="18" charset="-127"/>
                <a:ea typeface="Rix모던고딕 M" panose="02020603020101020101" pitchFamily="18" charset="-127"/>
              </a:rPr>
              <a:t>77,000 </a:t>
            </a:r>
            <a:r>
              <a:rPr lang="ko-KR" altLang="en-US">
                <a:latin typeface="Rix모던고딕 M" panose="02020603020101020101" pitchFamily="18" charset="-127"/>
                <a:ea typeface="Rix모던고딕 M" panose="02020603020101020101" pitchFamily="18" charset="-127"/>
              </a:rPr>
              <a:t>원</a:t>
            </a:r>
          </a:p>
        </p:txBody>
      </p:sp>
    </p:spTree>
    <p:extLst>
      <p:ext uri="{BB962C8B-B14F-4D97-AF65-F5344CB8AC3E}">
        <p14:creationId xmlns:p14="http://schemas.microsoft.com/office/powerpoint/2010/main" val="31650160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12471</TotalTime>
  <Words>1115</Words>
  <Application>Microsoft Office PowerPoint</Application>
  <PresentationFormat>와이드스크린</PresentationFormat>
  <Paragraphs>306</Paragraphs>
  <Slides>13</Slides>
  <Notes>11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20" baseType="lpstr">
      <vt:lpstr>netmarble Bold</vt:lpstr>
      <vt:lpstr>netmarble Medium</vt:lpstr>
      <vt:lpstr>Rix모던고딕 B</vt:lpstr>
      <vt:lpstr>Rix모던고딕 M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김형식</dc:creator>
  <cp:lastModifiedBy>임경민</cp:lastModifiedBy>
  <cp:revision>517</cp:revision>
  <dcterms:created xsi:type="dcterms:W3CDTF">2018-10-12T07:21:50Z</dcterms:created>
  <dcterms:modified xsi:type="dcterms:W3CDTF">2023-05-16T09:51:30Z</dcterms:modified>
</cp:coreProperties>
</file>